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277" r:id="rId2"/>
    <p:sldId id="319" r:id="rId3"/>
    <p:sldId id="350" r:id="rId4"/>
    <p:sldId id="349" r:id="rId5"/>
    <p:sldId id="336" r:id="rId6"/>
    <p:sldId id="328" r:id="rId7"/>
    <p:sldId id="369" r:id="rId8"/>
    <p:sldId id="382" r:id="rId9"/>
    <p:sldId id="371" r:id="rId10"/>
    <p:sldId id="372" r:id="rId11"/>
    <p:sldId id="366" r:id="rId12"/>
    <p:sldId id="365" r:id="rId13"/>
    <p:sldId id="374" r:id="rId14"/>
    <p:sldId id="373" r:id="rId15"/>
    <p:sldId id="368" r:id="rId16"/>
    <p:sldId id="367" r:id="rId17"/>
    <p:sldId id="375" r:id="rId18"/>
    <p:sldId id="376" r:id="rId19"/>
    <p:sldId id="380" r:id="rId20"/>
    <p:sldId id="359" r:id="rId21"/>
    <p:sldId id="379" r:id="rId22"/>
    <p:sldId id="377" r:id="rId23"/>
    <p:sldId id="378" r:id="rId24"/>
    <p:sldId id="332" r:id="rId25"/>
    <p:sldId id="362" r:id="rId26"/>
    <p:sldId id="389" r:id="rId27"/>
    <p:sldId id="388" r:id="rId28"/>
    <p:sldId id="339" r:id="rId29"/>
    <p:sldId id="384" r:id="rId30"/>
    <p:sldId id="385" r:id="rId31"/>
    <p:sldId id="386" r:id="rId32"/>
    <p:sldId id="387" r:id="rId33"/>
    <p:sldId id="363" r:id="rId34"/>
    <p:sldId id="390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ivia MEIFFREN" initials="O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719"/>
    <a:srgbClr val="000099"/>
    <a:srgbClr val="00FF00"/>
    <a:srgbClr val="F6A07A"/>
    <a:srgbClr val="F8B79A"/>
    <a:srgbClr val="FFCCFF"/>
    <a:srgbClr val="FF66CC"/>
    <a:srgbClr val="000000"/>
    <a:srgbClr val="04EE73"/>
    <a:srgbClr val="4D9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3" autoAdjust="0"/>
    <p:restoredTop sz="91333" autoAdjust="0"/>
  </p:normalViewPr>
  <p:slideViewPr>
    <p:cSldViewPr>
      <p:cViewPr>
        <p:scale>
          <a:sx n="66" d="100"/>
          <a:sy n="66" d="100"/>
        </p:scale>
        <p:origin x="-115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2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LEZAT-W2K3SBSR\Users\Dossiers%20Communs\ETUDES%20ET%20OFFRES\2012\ACCEPTEES\1244_MACEO_%20viande\DOSSIER%20DE%20TRAVAIL\Limousin_Prod_Abatt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percentStacked"/>
        <c:ser>
          <c:idx val="0"/>
          <c:order val="0"/>
          <c:tx>
            <c:strRef>
              <c:f>Feuil1!$J$6</c:f>
              <c:strCache>
                <c:ptCount val="1"/>
                <c:pt idx="0">
                  <c:v>Autres</c:v>
                </c:pt>
              </c:strCache>
            </c:strRef>
          </c:tx>
          <c:dLbls>
            <c:dLbl>
              <c:idx val="0"/>
              <c:layout>
                <c:manualLayout>
                  <c:x val="-8.3333333333333398E-2"/>
                  <c:y val="-4.6296296296296424E-3"/>
                </c:manualLayout>
              </c:layout>
              <c:showVal val="1"/>
            </c:dLbl>
            <c:dLbl>
              <c:idx val="1"/>
              <c:layout>
                <c:manualLayout>
                  <c:x val="-7.7777777777777862E-2"/>
                  <c:y val="-9.2592592592592986E-3"/>
                </c:manualLayout>
              </c:layout>
              <c:showVal val="1"/>
            </c:dLbl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Feuil1!$K$6:$L$6</c:f>
              <c:numCache>
                <c:formatCode>0%</c:formatCode>
                <c:ptCount val="2"/>
                <c:pt idx="0">
                  <c:v>3.0000000000000002E-2</c:v>
                </c:pt>
                <c:pt idx="1">
                  <c:v>2.0000000000000011E-2</c:v>
                </c:pt>
              </c:numCache>
            </c:numRef>
          </c:val>
        </c:ser>
        <c:ser>
          <c:idx val="1"/>
          <c:order val="1"/>
          <c:tx>
            <c:strRef>
              <c:f>Feuil1!$J$7</c:f>
              <c:strCache>
                <c:ptCount val="1"/>
                <c:pt idx="0">
                  <c:v>Veaux laitiers</c:v>
                </c:pt>
              </c:strCache>
            </c:strRef>
          </c:tx>
          <c:spPr>
            <a:solidFill>
              <a:srgbClr val="FFFF99"/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Feuil1!$K$7:$L$7</c:f>
              <c:numCache>
                <c:formatCode>0%</c:formatCode>
                <c:ptCount val="2"/>
                <c:pt idx="0">
                  <c:v>0.12000000000000002</c:v>
                </c:pt>
                <c:pt idx="1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Feuil1!$J$8</c:f>
              <c:strCache>
                <c:ptCount val="1"/>
                <c:pt idx="0">
                  <c:v>Vaches lait</c:v>
                </c:pt>
              </c:strCache>
            </c:strRef>
          </c:tx>
          <c:spPr>
            <a:solidFill>
              <a:srgbClr val="FF3399"/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Feuil1!$K$8:$L$8</c:f>
              <c:numCache>
                <c:formatCode>0%</c:formatCode>
                <c:ptCount val="2"/>
                <c:pt idx="0">
                  <c:v>0.15000000000000008</c:v>
                </c:pt>
                <c:pt idx="1">
                  <c:v>0.15000000000000008</c:v>
                </c:pt>
              </c:numCache>
            </c:numRef>
          </c:val>
        </c:ser>
        <c:ser>
          <c:idx val="3"/>
          <c:order val="3"/>
          <c:tx>
            <c:strRef>
              <c:f>Feuil1!$J$9</c:f>
              <c:strCache>
                <c:ptCount val="1"/>
                <c:pt idx="0">
                  <c:v>Veaux viande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Feuil1!$K$9:$L$9</c:f>
              <c:numCache>
                <c:formatCode>0%</c:formatCode>
                <c:ptCount val="2"/>
                <c:pt idx="0">
                  <c:v>0.26</c:v>
                </c:pt>
                <c:pt idx="1">
                  <c:v>0.29000000000000015</c:v>
                </c:pt>
              </c:numCache>
            </c:numRef>
          </c:val>
        </c:ser>
        <c:ser>
          <c:idx val="4"/>
          <c:order val="4"/>
          <c:tx>
            <c:strRef>
              <c:f>Feuil1!$J$10</c:f>
              <c:strCache>
                <c:ptCount val="1"/>
                <c:pt idx="0">
                  <c:v>Génisses viande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Feuil1!$K$10:$L$10</c:f>
              <c:numCache>
                <c:formatCode>0%</c:formatCode>
                <c:ptCount val="2"/>
                <c:pt idx="0">
                  <c:v>6.0000000000000026E-2</c:v>
                </c:pt>
                <c:pt idx="1">
                  <c:v>6.0000000000000026E-2</c:v>
                </c:pt>
              </c:numCache>
            </c:numRef>
          </c:val>
        </c:ser>
        <c:ser>
          <c:idx val="5"/>
          <c:order val="5"/>
          <c:tx>
            <c:strRef>
              <c:f>Feuil1!$J$11</c:f>
              <c:strCache>
                <c:ptCount val="1"/>
                <c:pt idx="0">
                  <c:v>Vaches viande</c:v>
                </c:pt>
              </c:strCache>
            </c:strRef>
          </c:tx>
          <c:spPr>
            <a:solidFill>
              <a:srgbClr val="7030A0"/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Feuil1!$K$11:$L$11</c:f>
              <c:numCache>
                <c:formatCode>0%</c:formatCode>
                <c:ptCount val="2"/>
                <c:pt idx="0">
                  <c:v>0.18000000000000008</c:v>
                </c:pt>
                <c:pt idx="1">
                  <c:v>0.24000000000000007</c:v>
                </c:pt>
              </c:numCache>
            </c:numRef>
          </c:val>
        </c:ser>
        <c:ser>
          <c:idx val="6"/>
          <c:order val="6"/>
          <c:tx>
            <c:strRef>
              <c:f>Feuil1!$J$12</c:f>
              <c:strCache>
                <c:ptCount val="1"/>
                <c:pt idx="0">
                  <c:v>Bovins jeune viande</c:v>
                </c:pt>
              </c:strCache>
            </c:strRef>
          </c:tx>
          <c:spPr>
            <a:solidFill>
              <a:srgbClr val="0070C0"/>
            </a:solidFill>
          </c:spPr>
          <c:dLbls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Feuil1!$K$12:$L$12</c:f>
              <c:numCache>
                <c:formatCode>0%</c:formatCode>
                <c:ptCount val="2"/>
                <c:pt idx="0">
                  <c:v>0.18000000000000008</c:v>
                </c:pt>
                <c:pt idx="1">
                  <c:v>0.1</c:v>
                </c:pt>
              </c:numCache>
            </c:numRef>
          </c:val>
        </c:ser>
        <c:ser>
          <c:idx val="7"/>
          <c:order val="7"/>
          <c:tx>
            <c:strRef>
              <c:f>Feuil1!$J$13</c:f>
              <c:strCache>
                <c:ptCount val="1"/>
                <c:pt idx="0">
                  <c:v>Jeunes bovins viande</c:v>
                </c:pt>
              </c:strCache>
            </c:strRef>
          </c:tx>
          <c:spPr>
            <a:solidFill>
              <a:srgbClr val="99CC00"/>
            </a:solidFill>
          </c:spPr>
          <c:dLbls>
            <c:dLbl>
              <c:idx val="0"/>
              <c:layout>
                <c:manualLayout>
                  <c:x val="-8.61111111111109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8.6111111111110972E-2"/>
                  <c:y val="0"/>
                </c:manualLayout>
              </c:layout>
              <c:showVal val="1"/>
            </c:dLbl>
            <c:showVal val="1"/>
          </c:dLbls>
          <c:cat>
            <c:strRef>
              <c:f>Feuil1!$K$5:$L$5</c:f>
              <c:strCache>
                <c:ptCount val="2"/>
                <c:pt idx="0">
                  <c:v>Production</c:v>
                </c:pt>
                <c:pt idx="1">
                  <c:v>Abattages</c:v>
                </c:pt>
              </c:strCache>
            </c:strRef>
          </c:cat>
          <c:val>
            <c:numRef>
              <c:f>Feuil1!$K$13:$L$13</c:f>
              <c:numCache>
                <c:formatCode>0%</c:formatCode>
                <c:ptCount val="2"/>
                <c:pt idx="0">
                  <c:v>2.0000000000000011E-2</c:v>
                </c:pt>
                <c:pt idx="1">
                  <c:v>2.0000000000000011E-2</c:v>
                </c:pt>
              </c:numCache>
            </c:numRef>
          </c:val>
        </c:ser>
        <c:overlap val="100"/>
        <c:axId val="262148864"/>
        <c:axId val="262150400"/>
      </c:barChart>
      <c:catAx>
        <c:axId val="262148864"/>
        <c:scaling>
          <c:orientation val="minMax"/>
        </c:scaling>
        <c:axPos val="b"/>
        <c:tickLblPos val="nextTo"/>
        <c:crossAx val="262150400"/>
        <c:crosses val="autoZero"/>
        <c:auto val="1"/>
        <c:lblAlgn val="ctr"/>
        <c:lblOffset val="100"/>
      </c:catAx>
      <c:valAx>
        <c:axId val="262150400"/>
        <c:scaling>
          <c:orientation val="minMax"/>
        </c:scaling>
        <c:axPos val="l"/>
        <c:majorGridlines/>
        <c:numFmt formatCode="0%" sourceLinked="1"/>
        <c:tickLblPos val="nextTo"/>
        <c:crossAx val="26214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16342778730303"/>
          <c:y val="0.4071125288073405"/>
          <c:w val="0.24008068172605446"/>
          <c:h val="0.57787952335780357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127E7E7-875B-4EC0-B472-0FA373EAF31E}" type="datetimeFigureOut">
              <a:rPr lang="fr-FR" smtClean="0"/>
              <a:pPr/>
              <a:t>19/02/2013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5D924F-2649-4FC6-82CB-C457B3B8F6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473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924F-2649-4FC6-82CB-C457B3B8F6C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614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48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5FCC-B805-467E-B267-5FDFBE67ADC2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 PACA | BLEZATCONSULTING   Prospective PAC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9D64C-33B6-4D85-B758-96575882191F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51351" y="1645920"/>
            <a:ext cx="2438399" cy="365760"/>
          </a:xfrm>
        </p:spPr>
        <p:txBody>
          <a:bodyPr/>
          <a:lstStyle>
            <a:lvl1pPr algn="r">
              <a:defRPr/>
            </a:lvl1pPr>
          </a:lstStyle>
          <a:p>
            <a:fld id="{963DA846-EA92-4903-BD98-7EB493C7D434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7586910" y="4048760"/>
            <a:ext cx="2367281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0609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68863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0DCAB65C-ADCD-4CEA-9F61-630E26B0B41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2737" y="4603774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52939" y="1044332"/>
            <a:ext cx="1235223" cy="365760"/>
          </a:xfrm>
        </p:spPr>
        <p:txBody>
          <a:bodyPr/>
          <a:lstStyle/>
          <a:p>
            <a:fld id="{C5C06778-A9BF-4CA3-B7B9-FAA9D785867F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985322" y="3447172"/>
            <a:ext cx="3570457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CR PACA | BLEZATCONSULTING  | Prospective PAC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FF58-0EE2-4CA8-8A08-52ECF6DFD761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88C5F-DECE-4A7A-81E6-BD28D33E4487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51AEF-5549-4BA6-AEB2-2884DC8C9B8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F37AB-A998-40A9-9349-D8EDB209A85B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E31C-4BCC-48FD-8FD0-20DA41D697C6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4FF21-B827-4A3C-A629-898A08C07829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fr-FR" smtClean="0"/>
              <a:t>CR PACA | BLEZATCONSULTING   Prospective PAC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052F3CC-916B-4B48-B3E2-B7660D9174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CR PACA | BLEZATCONSULTING   Prospective PAC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DB094D-3A55-4F24-B61F-9858719FE315}" type="datetime1">
              <a:rPr lang="fr-FR" smtClean="0"/>
              <a:pPr/>
              <a:t>19/02/2013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if-central.datar.gouv.fr/index.php" TargetMode="External"/><Relationship Id="rId5" Type="http://schemas.openxmlformats.org/officeDocument/2006/relationships/image" Target="../media/image4.emf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1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646583" y="2916868"/>
              <a:ext cx="5850833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DEFINITION D’UNE STRATEGIE D’EVOLUTION</a:t>
              </a:r>
              <a:endPara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DES SECTEURS </a:t>
              </a:r>
              <a:r>
                <a:rPr lang="fr-FR" sz="2400" b="1" dirty="0" smtClean="0"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BOVINS VIANDE</a:t>
              </a:r>
              <a:endPara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500" dirty="0" smtClean="0">
                  <a:latin typeface="Calibri" pitchFamily="34" charset="0"/>
                  <a:cs typeface="Times New Roman" pitchFamily="18" charset="0"/>
                </a:rPr>
                <a:t>Atelier </a:t>
              </a: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février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2013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8657722"/>
              </p:ext>
            </p:extLst>
          </p:nvPr>
        </p:nvGraphicFramePr>
        <p:xfrm>
          <a:off x="35496" y="49277"/>
          <a:ext cx="5724127" cy="6822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Facilité de mise en œuvre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49580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Ellipse 2"/>
          <p:cNvSpPr/>
          <p:nvPr/>
        </p:nvSpPr>
        <p:spPr>
          <a:xfrm>
            <a:off x="4499992" y="83671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4499992" y="155679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4499992" y="230416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499992" y="302424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067944" y="3717032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4846384" y="4049776"/>
            <a:ext cx="576064" cy="50405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499992" y="508518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499992" y="6250960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829675" y="2001614"/>
            <a:ext cx="2566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 plus,</a:t>
            </a:r>
          </a:p>
          <a:p>
            <a:pPr algn="ctr"/>
            <a:r>
              <a:rPr lang="fr-FR" dirty="0" smtClean="0"/>
              <a:t>2 optiques apparemment</a:t>
            </a:r>
          </a:p>
          <a:p>
            <a:pPr algn="ctr"/>
            <a:r>
              <a:rPr lang="fr-FR" dirty="0" smtClean="0"/>
              <a:t>inconciliables</a:t>
            </a:r>
            <a:endParaRPr lang="fr-FR" dirty="0"/>
          </a:p>
        </p:txBody>
      </p:sp>
      <p:sp>
        <p:nvSpPr>
          <p:cNvPr id="7" name="Flèche vers le bas 6"/>
          <p:cNvSpPr/>
          <p:nvPr/>
        </p:nvSpPr>
        <p:spPr>
          <a:xfrm>
            <a:off x="6876256" y="302424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760012" y="3630502"/>
            <a:ext cx="27650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Demande des producteurs:</a:t>
            </a:r>
          </a:p>
          <a:p>
            <a:pPr algn="ctr"/>
            <a:r>
              <a:rPr lang="fr-FR" dirty="0" smtClean="0"/>
              <a:t>L’aval doit </a:t>
            </a:r>
            <a:r>
              <a:rPr lang="fr-FR" u="sng" dirty="0" smtClean="0"/>
              <a:t>mieux valoriser</a:t>
            </a:r>
            <a:endParaRPr lang="fr-FR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5776907" y="5025660"/>
            <a:ext cx="273126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Demande de l’aval:</a:t>
            </a:r>
          </a:p>
          <a:p>
            <a:pPr algn="ctr"/>
            <a:r>
              <a:rPr lang="fr-FR" dirty="0" smtClean="0"/>
              <a:t>Face à des signaux prix négatifs du marché, volonté de trouver des </a:t>
            </a:r>
            <a:r>
              <a:rPr lang="fr-FR" u="sng" dirty="0" smtClean="0"/>
              <a:t>animaux moins cher</a:t>
            </a:r>
            <a:endParaRPr lang="fr-FR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6933359" y="435968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≠</a:t>
            </a:r>
            <a:endParaRPr lang="fr-FR" sz="3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961243" y="236547"/>
            <a:ext cx="23625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Une offre sous tension alors que les marchés donnent des signes de faiblesses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34003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22313" y="1412776"/>
            <a:ext cx="7659687" cy="1168400"/>
          </a:xfrm>
        </p:spPr>
        <p:txBody>
          <a:bodyPr/>
          <a:lstStyle/>
          <a:p>
            <a:r>
              <a:rPr lang="fr-FR" b="1" dirty="0" smtClean="0"/>
              <a:t>Potentiel de production</a:t>
            </a:r>
            <a:r>
              <a:rPr lang="fr-FR" dirty="0" smtClean="0"/>
              <a:t>: s’ADAPTER, avec des enjeux contradictoires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425415"/>
              </p:ext>
            </p:extLst>
          </p:nvPr>
        </p:nvGraphicFramePr>
        <p:xfrm>
          <a:off x="1307843" y="3356992"/>
          <a:ext cx="6264696" cy="327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651"/>
                <a:gridCol w="2269154"/>
                <a:gridCol w="2079891"/>
              </a:tblGrid>
              <a:tr h="602971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65094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335503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228184" y="4005064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28184" y="4725144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228184" y="566124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479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renouvellement des exploitations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5148064" y="6206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1">
                    <a:lumMod val="50000"/>
                  </a:schemeClr>
                </a:solidFill>
              </a:rPr>
              <a:t>Evolution du nombre d’exploitations spécialisées bovins viande</a:t>
            </a:r>
            <a:endParaRPr lang="fr-FR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03548" y="1053316"/>
            <a:ext cx="363640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exploitations qui grandissent </a:t>
            </a:r>
            <a:r>
              <a:rPr lang="fr-FR" sz="1400" b="1" dirty="0" smtClean="0"/>
              <a:t>moins </a:t>
            </a:r>
            <a:r>
              <a:rPr lang="fr-FR" sz="1400" b="1" dirty="0" smtClean="0"/>
              <a:t>vite </a:t>
            </a:r>
            <a:r>
              <a:rPr lang="fr-FR" sz="1400" b="1" dirty="0" smtClean="0"/>
              <a:t>qu’ailleurs mais qui s’érode moins par conversion lait / viande</a:t>
            </a:r>
            <a:endParaRPr lang="fr-FR" sz="1400" b="1" dirty="0" smtClean="0"/>
          </a:p>
        </p:txBody>
      </p:sp>
      <p:grpSp>
        <p:nvGrpSpPr>
          <p:cNvPr id="32" name="Groupe 31"/>
          <p:cNvGrpSpPr/>
          <p:nvPr/>
        </p:nvGrpSpPr>
        <p:grpSpPr>
          <a:xfrm>
            <a:off x="5076056" y="1268760"/>
            <a:ext cx="360040" cy="360040"/>
            <a:chOff x="4427984" y="620688"/>
            <a:chExt cx="360040" cy="360040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 rot="10800000">
            <a:off x="7596336" y="3356992"/>
            <a:ext cx="360040" cy="360040"/>
            <a:chOff x="4427984" y="620688"/>
            <a:chExt cx="360040" cy="360040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59" name="ZoneTexte 58"/>
          <p:cNvSpPr txBox="1"/>
          <p:nvPr/>
        </p:nvSpPr>
        <p:spPr>
          <a:xfrm>
            <a:off x="683568" y="3933056"/>
            <a:ext cx="329225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TROUVER DES MECANISMES POUR ACCOMPAGNER LES TRANSMISSIONS</a:t>
            </a:r>
          </a:p>
        </p:txBody>
      </p:sp>
      <p:sp>
        <p:nvSpPr>
          <p:cNvPr id="60" name="Flèche vers le bas 59"/>
          <p:cNvSpPr/>
          <p:nvPr/>
        </p:nvSpPr>
        <p:spPr>
          <a:xfrm>
            <a:off x="1979712" y="3140968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467544" y="2420888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capitaux </a:t>
            </a:r>
            <a:r>
              <a:rPr lang="fr-FR" sz="1400" b="1" dirty="0" smtClean="0"/>
              <a:t>parmi les plus élevés en élevage nécessaires </a:t>
            </a:r>
            <a:r>
              <a:rPr lang="fr-FR" sz="1400" b="1" dirty="0" smtClean="0"/>
              <a:t>pour la reprise</a:t>
            </a:r>
            <a:endParaRPr lang="fr-FR" sz="1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3528" y="5301208"/>
            <a:ext cx="417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Quid </a:t>
            </a:r>
            <a:r>
              <a:rPr lang="fr-FR" dirty="0" smtClean="0"/>
              <a:t>du modèle d’installation de demain ?</a:t>
            </a:r>
            <a:endParaRPr lang="fr-FR" dirty="0"/>
          </a:p>
        </p:txBody>
      </p:sp>
      <p:pic>
        <p:nvPicPr>
          <p:cNvPr id="26" name="Image 25" descr="Evolspé BV 2ejet.png"/>
          <p:cNvPicPr>
            <a:picLocks noChangeAspect="1"/>
          </p:cNvPicPr>
          <p:nvPr/>
        </p:nvPicPr>
        <p:blipFill>
          <a:blip r:embed="rId2" cstate="print"/>
          <a:srcRect l="25020" t="16355" r="6050"/>
          <a:stretch>
            <a:fillRect/>
          </a:stretch>
        </p:blipFill>
        <p:spPr>
          <a:xfrm>
            <a:off x="5220073" y="1372327"/>
            <a:ext cx="2520280" cy="2164230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 rot="19614459">
            <a:off x="5616838" y="2512735"/>
            <a:ext cx="1366710" cy="804332"/>
          </a:xfrm>
          <a:prstGeom prst="ellipse">
            <a:avLst/>
          </a:prstGeom>
          <a:noFill/>
          <a:ln w="31750">
            <a:solidFill>
              <a:srgbClr val="00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7164288" y="1660358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Une érosion plus lente par conversion Lait (-9%) =&gt; viande (+4%)</a:t>
            </a:r>
            <a:endParaRPr lang="fr-FR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65104"/>
            <a:ext cx="3361110" cy="178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ZoneTexte 35"/>
          <p:cNvSpPr txBox="1"/>
          <p:nvPr/>
        </p:nvSpPr>
        <p:spPr>
          <a:xfrm>
            <a:off x="4788024" y="4077072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Des élevages de dimension plus modeste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xmlns="" val="27865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644008" y="476672"/>
            <a:ext cx="3816424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les performances technico-économiques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03548" y="692696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revenus qui stagnent, malgré les augmentations de productivité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60" name="Flèche vers le bas 59"/>
          <p:cNvSpPr/>
          <p:nvPr/>
        </p:nvSpPr>
        <p:spPr>
          <a:xfrm>
            <a:off x="2123862" y="2204864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755576" y="2772544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PRODUIRE MOINS MAIS AVEC PLUS DE VALEUR AJOUTEE?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48390" y="3789040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LA PRODUCTIVITE ET LA RENTABILITE DU CAPITAL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83568" y="4437112"/>
            <a:ext cx="349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</a:t>
            </a:r>
            <a:r>
              <a:rPr lang="fr-FR" dirty="0" smtClean="0"/>
              <a:t>intensification, qualité et niches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1043608" y="3284984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autonomie fourragère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503548" y="1302668"/>
            <a:ext cx="363640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Des performances technico-économiques inégales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503548" y="1916832"/>
            <a:ext cx="363640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Une attractivité économique trop faible</a:t>
            </a:r>
            <a:endParaRPr lang="fr-FR" sz="14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755576" y="4849996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LES PERFORMANCES TECHNIQUES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27584" y="5714092"/>
            <a:ext cx="322025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EXPERIMENTER DE NOUVEAUX SCHEMAS DE PRODUCTION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27584" y="6237312"/>
            <a:ext cx="300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ranch, animaux + précoces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452320" y="5994866"/>
            <a:ext cx="832427" cy="377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48767"/>
            <a:ext cx="3718049" cy="125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45105"/>
            <a:ext cx="3600401" cy="188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ZoneTexte 25"/>
          <p:cNvSpPr txBox="1"/>
          <p:nvPr/>
        </p:nvSpPr>
        <p:spPr>
          <a:xfrm>
            <a:off x="4716016" y="2564904"/>
            <a:ext cx="36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Un constat de gain de productivité en élevage ne permettant pas d’améliorer le revenu : poids  des hausses de charges de structures et opérationnelles</a:t>
            </a:r>
            <a:endParaRPr lang="fr-FR" sz="11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67544" y="5373216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</a:t>
            </a:r>
            <a:r>
              <a:rPr lang="fr-FR" dirty="0" smtClean="0"/>
              <a:t>agronomique, zootechnique, génétique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925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4427984" y="476672"/>
            <a:ext cx="4032448" cy="6381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La production: le type de production</a:t>
            </a:r>
            <a:endParaRPr lang="fr-FR" sz="2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grpSp>
        <p:nvGrpSpPr>
          <p:cNvPr id="50" name="Groupe 49"/>
          <p:cNvGrpSpPr/>
          <p:nvPr/>
        </p:nvGrpSpPr>
        <p:grpSpPr>
          <a:xfrm>
            <a:off x="4932040" y="1124744"/>
            <a:ext cx="3496133" cy="3715710"/>
            <a:chOff x="283779" y="1513490"/>
            <a:chExt cx="5202621" cy="5344510"/>
          </a:xfrm>
        </p:grpSpPr>
        <p:pic>
          <p:nvPicPr>
            <p:cNvPr id="51" name="Image 50"/>
            <p:cNvPicPr/>
            <p:nvPr/>
          </p:nvPicPr>
          <p:blipFill>
            <a:blip r:embed="rId2" cstate="print"/>
            <a:srcRect t="13540" b="12174"/>
            <a:stretch>
              <a:fillRect/>
            </a:stretch>
          </p:blipFill>
          <p:spPr bwMode="auto">
            <a:xfrm>
              <a:off x="283779" y="1513490"/>
              <a:ext cx="5202621" cy="5344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Ellipse 51"/>
            <p:cNvSpPr/>
            <p:nvPr/>
          </p:nvSpPr>
          <p:spPr>
            <a:xfrm>
              <a:off x="2297562" y="3896184"/>
              <a:ext cx="746760" cy="899160"/>
            </a:xfrm>
            <a:prstGeom prst="ellipse">
              <a:avLst/>
            </a:prstGeom>
            <a:noFill/>
            <a:ln w="317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 rot="6104462">
              <a:off x="2803751" y="3345510"/>
              <a:ext cx="1277480" cy="914400"/>
            </a:xfrm>
            <a:prstGeom prst="ellipse">
              <a:avLst/>
            </a:prstGeom>
            <a:noFill/>
            <a:ln w="31750">
              <a:solidFill>
                <a:srgbClr val="009AD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>
              <a:off x="2785241" y="4811636"/>
              <a:ext cx="579120" cy="57912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5076056" y="548680"/>
            <a:ext cx="3459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+mn-lt"/>
                <a:cs typeface="+mn-cs"/>
              </a:rPr>
              <a:t>À l’échelle du MC, </a:t>
            </a:r>
          </a:p>
          <a:p>
            <a:pPr algn="ctr"/>
            <a:r>
              <a:rPr lang="fr-FR" sz="1400" b="1" dirty="0" smtClean="0">
                <a:latin typeface="+mn-lt"/>
                <a:cs typeface="+mn-cs"/>
              </a:rPr>
              <a:t>une grande diversité de produits</a:t>
            </a:r>
          </a:p>
        </p:txBody>
      </p:sp>
      <p:graphicFrame>
        <p:nvGraphicFramePr>
          <p:cNvPr id="63" name="Tableau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9593935"/>
              </p:ext>
            </p:extLst>
          </p:nvPr>
        </p:nvGraphicFramePr>
        <p:xfrm>
          <a:off x="4608512" y="4927046"/>
          <a:ext cx="2411760" cy="1837944"/>
        </p:xfrm>
        <a:graphic>
          <a:graphicData uri="http://schemas.openxmlformats.org/drawingml/2006/table">
            <a:tbl>
              <a:tblPr/>
              <a:tblGrid>
                <a:gridCol w="234373"/>
                <a:gridCol w="953251"/>
                <a:gridCol w="166385"/>
                <a:gridCol w="1057751"/>
              </a:tblGrid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sous la mère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Veaux lourds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Broutards repoussés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JB&lt;1 an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maigres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JB classique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Mixtes</a:t>
                      </a: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8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Bœufs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ZoneTexte 63"/>
          <p:cNvSpPr txBox="1"/>
          <p:nvPr/>
        </p:nvSpPr>
        <p:spPr>
          <a:xfrm>
            <a:off x="4644008" y="1196752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Des systèmes fonctions des potentialités des bassins</a:t>
            </a:r>
            <a:endParaRPr lang="fr-FR" sz="1100" i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7020272" y="4005064"/>
            <a:ext cx="1705969" cy="83099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u="sng" dirty="0" smtClean="0"/>
              <a:t>Bassin Sud</a:t>
            </a:r>
            <a:r>
              <a:rPr lang="fr-FR" sz="1200" dirty="0" smtClean="0"/>
              <a:t> :</a:t>
            </a:r>
          </a:p>
          <a:p>
            <a:pPr algn="ctr"/>
            <a:r>
              <a:rPr lang="fr-FR" sz="1200" b="1" dirty="0" smtClean="0"/>
              <a:t>56%</a:t>
            </a:r>
            <a:r>
              <a:rPr lang="fr-FR" sz="1200" dirty="0" smtClean="0"/>
              <a:t> de broutards </a:t>
            </a:r>
            <a:br>
              <a:rPr lang="fr-FR" sz="1200" dirty="0" smtClean="0"/>
            </a:br>
            <a:r>
              <a:rPr lang="fr-FR" sz="1200" dirty="0" smtClean="0"/>
              <a:t>et surtout ¼ de veaux -6 mois</a:t>
            </a:r>
            <a:endParaRPr lang="fr-FR" sz="1200" dirty="0"/>
          </a:p>
        </p:txBody>
      </p:sp>
      <p:sp>
        <p:nvSpPr>
          <p:cNvPr id="68" name="ZoneTexte 67"/>
          <p:cNvSpPr txBox="1"/>
          <p:nvPr/>
        </p:nvSpPr>
        <p:spPr>
          <a:xfrm>
            <a:off x="6732240" y="5025647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Repères :</a:t>
            </a:r>
          </a:p>
          <a:p>
            <a:pPr algn="just"/>
            <a:r>
              <a:rPr lang="fr-FR" sz="1200" i="1" dirty="0" smtClean="0"/>
              <a:t>14 641 exploitations dont 44 % spécialisées BV </a:t>
            </a:r>
          </a:p>
          <a:p>
            <a:pPr algn="just"/>
            <a:r>
              <a:rPr lang="fr-FR" sz="1200" i="1" dirty="0" smtClean="0"/>
              <a:t>84 % de races limousines et une concentration du Charolais en Creuse (97%)</a:t>
            </a:r>
          </a:p>
          <a:p>
            <a:endParaRPr lang="fr-FR" sz="1200" i="1" dirty="0"/>
          </a:p>
        </p:txBody>
      </p:sp>
      <p:grpSp>
        <p:nvGrpSpPr>
          <p:cNvPr id="69" name="Groupe 68"/>
          <p:cNvGrpSpPr/>
          <p:nvPr/>
        </p:nvGrpSpPr>
        <p:grpSpPr>
          <a:xfrm>
            <a:off x="4464496" y="1052736"/>
            <a:ext cx="360040" cy="360040"/>
            <a:chOff x="4427984" y="620688"/>
            <a:chExt cx="360040" cy="360040"/>
          </a:xfrm>
        </p:grpSpPr>
        <p:cxnSp>
          <p:nvCxnSpPr>
            <p:cNvPr id="70" name="Connecteur droit 69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 rot="10800000">
            <a:off x="8604448" y="4725144"/>
            <a:ext cx="360040" cy="360040"/>
            <a:chOff x="4427984" y="620688"/>
            <a:chExt cx="360040" cy="360040"/>
          </a:xfrm>
        </p:grpSpPr>
        <p:cxnSp>
          <p:nvCxnSpPr>
            <p:cNvPr id="73" name="Connecteur droit 72"/>
            <p:cNvCxnSpPr/>
            <p:nvPr/>
          </p:nvCxnSpPr>
          <p:spPr>
            <a:xfrm>
              <a:off x="4499992" y="620688"/>
              <a:ext cx="0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4427984" y="69269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ZoneTexte 74"/>
          <p:cNvSpPr txBox="1"/>
          <p:nvPr/>
        </p:nvSpPr>
        <p:spPr>
          <a:xfrm>
            <a:off x="251520" y="2636912"/>
            <a:ext cx="388843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Localement : une part de Naisseur engraisseur</a:t>
            </a:r>
          </a:p>
          <a:p>
            <a:pPr algn="ctr"/>
            <a:r>
              <a:rPr lang="fr-FR" sz="1600" b="1" dirty="0" smtClean="0"/>
              <a:t>A l’échelle massif , une diversité </a:t>
            </a:r>
            <a:r>
              <a:rPr lang="fr-FR" sz="1600" b="1" dirty="0" smtClean="0"/>
              <a:t>des systèmes</a:t>
            </a:r>
            <a:r>
              <a:rPr lang="fr-FR" sz="1600" b="1" dirty="0" smtClean="0"/>
              <a:t>:</a:t>
            </a:r>
          </a:p>
          <a:p>
            <a:pPr algn="ctr"/>
            <a:r>
              <a:rPr lang="fr-FR" sz="1600" b="1" dirty="0" smtClean="0"/>
              <a:t> </a:t>
            </a:r>
            <a:r>
              <a:rPr lang="fr-FR" sz="1600" b="1" dirty="0" smtClean="0"/>
              <a:t>ATOUT ou CONTRAINTE?</a:t>
            </a:r>
          </a:p>
        </p:txBody>
      </p:sp>
      <p:sp>
        <p:nvSpPr>
          <p:cNvPr id="77" name="Flèche vers le bas 76"/>
          <p:cNvSpPr/>
          <p:nvPr/>
        </p:nvSpPr>
        <p:spPr>
          <a:xfrm>
            <a:off x="1835696" y="4149080"/>
            <a:ext cx="478107" cy="512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323528" y="4725144"/>
            <a:ext cx="3672408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INVESTISSEMENTS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161620" y="5085184"/>
            <a:ext cx="405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Ex: contractualisation, </a:t>
            </a:r>
            <a:r>
              <a:rPr lang="fr-FR" dirty="0" smtClean="0"/>
              <a:t>marchés à terme ?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23528" y="980728"/>
            <a:ext cx="3816424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Des éleveurs qui privilégie la race de leur berceau (Aubrac + 20%, Limousine +14 %, Salers -6%)</a:t>
            </a:r>
          </a:p>
          <a:p>
            <a:pPr algn="ctr"/>
            <a:r>
              <a:rPr lang="fr-FR" sz="1600" b="1" dirty="0" smtClean="0"/>
              <a:t>Une orientation veaux lourds, broutards et broutards repoussés</a:t>
            </a:r>
            <a:endParaRPr lang="fr-FR" sz="16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23528" y="5517232"/>
            <a:ext cx="3672408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500" b="1" dirty="0" smtClean="0"/>
              <a:t>Faire fonctionner des exploitations contraintes à des cycles longs face à des instabilités </a:t>
            </a:r>
            <a:r>
              <a:rPr lang="fr-FR" sz="1500" dirty="0" smtClean="0"/>
              <a:t>sur des temps toujours plus courts</a:t>
            </a:r>
          </a:p>
        </p:txBody>
      </p:sp>
    </p:spTree>
    <p:extLst>
      <p:ext uri="{BB962C8B-B14F-4D97-AF65-F5344CB8AC3E}">
        <p14:creationId xmlns:p14="http://schemas.microsoft.com/office/powerpoint/2010/main" xmlns="" val="6159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154659"/>
              </p:ext>
            </p:extLst>
          </p:nvPr>
        </p:nvGraphicFramePr>
        <p:xfrm>
          <a:off x="611559" y="1124744"/>
          <a:ext cx="7416825" cy="5093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Ex : ACCOMPAGNER </a:t>
                      </a:r>
                      <a:r>
                        <a:rPr lang="fr-FR" i="1" dirty="0" smtClean="0"/>
                        <a:t>LES TRANSMISSIONS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/>
                        <a:t>DEVELOPPER DES MECANISMES</a:t>
                      </a:r>
                      <a:r>
                        <a:rPr lang="fr-FR" i="1" baseline="0" dirty="0" smtClean="0"/>
                        <a:t> (FINANCIERS) POUR LIMITER LES APPORTS PERSONNELS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54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659687" cy="1168400"/>
          </a:xfrm>
        </p:spPr>
        <p:txBody>
          <a:bodyPr/>
          <a:lstStyle/>
          <a:p>
            <a:r>
              <a:rPr lang="fr-FR" b="1" dirty="0" smtClean="0"/>
              <a:t>Les marches</a:t>
            </a:r>
            <a:r>
              <a:rPr lang="fr-FR" dirty="0" smtClean="0"/>
              <a:t>: PRODUIRE OK, MAIS POUR QUELLE DEMANDE?  QUELS ATOUTS DE LA ZONE  SUD MASSIF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789789"/>
              </p:ext>
            </p:extLst>
          </p:nvPr>
        </p:nvGraphicFramePr>
        <p:xfrm>
          <a:off x="1547664" y="3718662"/>
          <a:ext cx="5724127" cy="31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Ellipse 9"/>
          <p:cNvSpPr/>
          <p:nvPr/>
        </p:nvSpPr>
        <p:spPr>
          <a:xfrm>
            <a:off x="6009344" y="4509120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012160" y="5301208"/>
            <a:ext cx="576064" cy="5040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14976" y="6237312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97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</a:t>
            </a:r>
            <a:r>
              <a:rPr lang="fr-FR" sz="1800" dirty="0" smtClean="0"/>
              <a:t>catégories de bovins commercialisés</a:t>
            </a:r>
            <a:endParaRPr lang="fr-FR" sz="18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9052F3CC-916B-4B48-B3E2-B7660D9174E7}" type="slidenum">
              <a:rPr lang="fr-FR" smtClean="0"/>
              <a:pPr/>
              <a:t>17</a:t>
            </a:fld>
            <a:endParaRPr lang="fr-FR" dirty="0"/>
          </a:p>
        </p:txBody>
      </p:sp>
      <p:grpSp>
        <p:nvGrpSpPr>
          <p:cNvPr id="26" name="Groupe 99"/>
          <p:cNvGrpSpPr/>
          <p:nvPr/>
        </p:nvGrpSpPr>
        <p:grpSpPr>
          <a:xfrm>
            <a:off x="4111543" y="2037604"/>
            <a:ext cx="1309421" cy="2159573"/>
            <a:chOff x="4645153" y="2077517"/>
            <a:chExt cx="1309421" cy="2159573"/>
          </a:xfrm>
        </p:grpSpPr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948740" y="4054835"/>
              <a:ext cx="640435" cy="177390"/>
            </a:xfrm>
            <a:prstGeom prst="rect">
              <a:avLst/>
            </a:prstGeom>
            <a:solidFill>
              <a:srgbClr val="95B3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4948740" y="3004957"/>
              <a:ext cx="640435" cy="1049877"/>
            </a:xfrm>
            <a:prstGeom prst="rect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48"/>
            <p:cNvSpPr>
              <a:spLocks noChangeArrowheads="1"/>
            </p:cNvSpPr>
            <p:nvPr/>
          </p:nvSpPr>
          <p:spPr bwMode="auto">
            <a:xfrm>
              <a:off x="4948740" y="2742729"/>
              <a:ext cx="640435" cy="26222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51"/>
            <p:cNvSpPr>
              <a:spLocks noChangeArrowheads="1"/>
            </p:cNvSpPr>
            <p:nvPr/>
          </p:nvSpPr>
          <p:spPr bwMode="auto">
            <a:xfrm>
              <a:off x="4948740" y="2077517"/>
              <a:ext cx="640435" cy="665212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4645153" y="4235502"/>
              <a:ext cx="1309421" cy="158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42"/>
          <p:cNvPicPr>
            <a:picLocks noChangeAspect="1" noChangeArrowheads="1"/>
          </p:cNvPicPr>
          <p:nvPr/>
        </p:nvPicPr>
        <p:blipFill>
          <a:blip r:embed="rId2" cstate="print"/>
          <a:srcRect r="28530" b="13108"/>
          <a:stretch>
            <a:fillRect/>
          </a:stretch>
        </p:blipFill>
        <p:spPr bwMode="auto">
          <a:xfrm>
            <a:off x="213634" y="1882219"/>
            <a:ext cx="4015484" cy="2448687"/>
          </a:xfrm>
          <a:prstGeom prst="rect">
            <a:avLst/>
          </a:prstGeom>
          <a:noFill/>
        </p:spPr>
      </p:pic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2034541" y="2199737"/>
            <a:ext cx="891940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  </a:t>
            </a: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56% Fini</a:t>
            </a:r>
            <a:endParaRPr kumimoji="0" lang="fr-FR" sz="1200" b="1" i="0" u="none" strike="noStrike" cap="none" normalizeH="0" baseline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  </a:t>
            </a: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44% Maigre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3657208" y="2272859"/>
            <a:ext cx="770526" cy="31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41% Fini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  </a:t>
            </a: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59% Maigre</a:t>
            </a:r>
            <a:endParaRPr kumimoji="0" lang="fr-FR" sz="40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1402292" y="2349862"/>
            <a:ext cx="517312" cy="28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3,1*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1373407" y="2868477"/>
            <a:ext cx="587139" cy="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2,2*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1381654" y="3428036"/>
            <a:ext cx="565246" cy="24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2,9*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8" name="Text Box 47"/>
          <p:cNvSpPr txBox="1">
            <a:spLocks noChangeArrowheads="1"/>
          </p:cNvSpPr>
          <p:nvPr/>
        </p:nvSpPr>
        <p:spPr bwMode="auto">
          <a:xfrm>
            <a:off x="1400704" y="3905707"/>
            <a:ext cx="532548" cy="2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1,3*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9" name="AutoShape 49"/>
          <p:cNvSpPr>
            <a:spLocks/>
          </p:cNvSpPr>
          <p:nvPr/>
        </p:nvSpPr>
        <p:spPr bwMode="auto">
          <a:xfrm>
            <a:off x="2020113" y="2056971"/>
            <a:ext cx="77980" cy="1200646"/>
          </a:xfrm>
          <a:prstGeom prst="rightBrace">
            <a:avLst>
              <a:gd name="adj1" fmla="val 11962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40" name="AutoShape 50"/>
          <p:cNvSpPr>
            <a:spLocks/>
          </p:cNvSpPr>
          <p:nvPr/>
        </p:nvSpPr>
        <p:spPr bwMode="auto">
          <a:xfrm>
            <a:off x="2015351" y="3267842"/>
            <a:ext cx="95322" cy="951764"/>
          </a:xfrm>
          <a:prstGeom prst="rightBrace">
            <a:avLst>
              <a:gd name="adj1" fmla="val 74708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2998080" y="2322994"/>
            <a:ext cx="52329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0,9*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3007605" y="2692882"/>
            <a:ext cx="52329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0,2*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2998080" y="3188182"/>
            <a:ext cx="52329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1,5*</a:t>
            </a:r>
            <a:endParaRPr kumimoji="0" lang="fr-FR" sz="36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4" name="Text Box 55"/>
          <p:cNvSpPr txBox="1">
            <a:spLocks noChangeArrowheads="1"/>
          </p:cNvSpPr>
          <p:nvPr/>
        </p:nvSpPr>
        <p:spPr bwMode="auto">
          <a:xfrm>
            <a:off x="3007605" y="3971083"/>
            <a:ext cx="52329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0,2*</a:t>
            </a:r>
            <a:endParaRPr kumimoji="0" lang="fr-FR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5" name="AutoShape 56"/>
          <p:cNvSpPr>
            <a:spLocks/>
          </p:cNvSpPr>
          <p:nvPr/>
        </p:nvSpPr>
        <p:spPr bwMode="auto">
          <a:xfrm>
            <a:off x="3601837" y="2072872"/>
            <a:ext cx="86517" cy="874643"/>
          </a:xfrm>
          <a:prstGeom prst="rightBrace">
            <a:avLst>
              <a:gd name="adj1" fmla="val 68534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46" name="AutoShape 57"/>
          <p:cNvSpPr>
            <a:spLocks/>
          </p:cNvSpPr>
          <p:nvPr/>
        </p:nvSpPr>
        <p:spPr bwMode="auto">
          <a:xfrm>
            <a:off x="3601837" y="2948566"/>
            <a:ext cx="94468" cy="1271157"/>
          </a:xfrm>
          <a:prstGeom prst="rightBrace">
            <a:avLst>
              <a:gd name="adj1" fmla="val 1049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4000"/>
          </a:p>
        </p:txBody>
      </p: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4448413" y="2240672"/>
            <a:ext cx="689003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294**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4383190" y="2691059"/>
            <a:ext cx="754226" cy="24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113**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4455031" y="3346142"/>
            <a:ext cx="658783" cy="28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463**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4522685" y="3960045"/>
            <a:ext cx="588114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76**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1" name="AutoShape 62"/>
          <p:cNvSpPr>
            <a:spLocks/>
          </p:cNvSpPr>
          <p:nvPr/>
        </p:nvSpPr>
        <p:spPr bwMode="auto">
          <a:xfrm>
            <a:off x="5097666" y="2055980"/>
            <a:ext cx="77086" cy="993886"/>
          </a:xfrm>
          <a:prstGeom prst="rightBrace">
            <a:avLst>
              <a:gd name="adj1" fmla="val 6681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AutoShape 63"/>
          <p:cNvSpPr>
            <a:spLocks/>
          </p:cNvSpPr>
          <p:nvPr/>
        </p:nvSpPr>
        <p:spPr bwMode="auto">
          <a:xfrm>
            <a:off x="5097665" y="3049866"/>
            <a:ext cx="87719" cy="1141117"/>
          </a:xfrm>
          <a:prstGeom prst="rightBrace">
            <a:avLst>
              <a:gd name="adj1" fmla="val 7816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3" name="Text Box 64"/>
          <p:cNvSpPr txBox="1">
            <a:spLocks noChangeArrowheads="1"/>
          </p:cNvSpPr>
          <p:nvPr/>
        </p:nvSpPr>
        <p:spPr bwMode="auto">
          <a:xfrm>
            <a:off x="5124025" y="2367907"/>
            <a:ext cx="9017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43% Fini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57% Maigre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222628" y="4267843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smtClean="0"/>
              <a:t>France</a:t>
            </a:r>
            <a:endParaRPr lang="fr-FR" sz="1800"/>
          </a:p>
        </p:txBody>
      </p:sp>
      <p:sp>
        <p:nvSpPr>
          <p:cNvPr id="55" name="ZoneTexte 54"/>
          <p:cNvSpPr txBox="1"/>
          <p:nvPr/>
        </p:nvSpPr>
        <p:spPr>
          <a:xfrm>
            <a:off x="2436574" y="4267843"/>
            <a:ext cx="190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smtClean="0"/>
              <a:t>Massif-Central</a:t>
            </a:r>
            <a:endParaRPr lang="fr-FR" sz="1800"/>
          </a:p>
        </p:txBody>
      </p:sp>
      <p:sp>
        <p:nvSpPr>
          <p:cNvPr id="56" name="ZoneTexte 55"/>
          <p:cNvSpPr txBox="1"/>
          <p:nvPr/>
        </p:nvSpPr>
        <p:spPr>
          <a:xfrm>
            <a:off x="4338946" y="4267843"/>
            <a:ext cx="121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smtClean="0"/>
              <a:t>Bassin sud</a:t>
            </a:r>
            <a:endParaRPr lang="fr-FR" sz="1800" b="1"/>
          </a:p>
        </p:txBody>
      </p:sp>
      <p:grpSp>
        <p:nvGrpSpPr>
          <p:cNvPr id="57" name="Groupe 118"/>
          <p:cNvGrpSpPr/>
          <p:nvPr/>
        </p:nvGrpSpPr>
        <p:grpSpPr>
          <a:xfrm>
            <a:off x="1639303" y="4953013"/>
            <a:ext cx="3929615" cy="710194"/>
            <a:chOff x="545911" y="5389998"/>
            <a:chExt cx="3929615" cy="710194"/>
          </a:xfrm>
        </p:grpSpPr>
        <p:grpSp>
          <p:nvGrpSpPr>
            <p:cNvPr id="58" name="Groupe 90"/>
            <p:cNvGrpSpPr/>
            <p:nvPr/>
          </p:nvGrpSpPr>
          <p:grpSpPr>
            <a:xfrm>
              <a:off x="545911" y="5389998"/>
              <a:ext cx="2092900" cy="338554"/>
              <a:chOff x="1037239" y="5239870"/>
              <a:chExt cx="2092900" cy="338554"/>
            </a:xfrm>
          </p:grpSpPr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>
                <a:off x="1037239" y="5321654"/>
                <a:ext cx="180000" cy="180000"/>
              </a:xfrm>
              <a:prstGeom prst="rect">
                <a:avLst/>
              </a:prstGeom>
              <a:solidFill>
                <a:srgbClr val="C050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69" name="Text Box 74"/>
              <p:cNvSpPr txBox="1">
                <a:spLocks noChangeArrowheads="1"/>
              </p:cNvSpPr>
              <p:nvPr/>
            </p:nvSpPr>
            <p:spPr bwMode="auto">
              <a:xfrm>
                <a:off x="1174541" y="5239870"/>
                <a:ext cx="19555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</a:rPr>
                  <a:t>Fini viande</a:t>
                </a:r>
                <a:endParaRPr kumimoji="0" lang="fr-FR" sz="4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59" name="Groupe 91"/>
            <p:cNvGrpSpPr/>
            <p:nvPr/>
          </p:nvGrpSpPr>
          <p:grpSpPr>
            <a:xfrm>
              <a:off x="545911" y="5695516"/>
              <a:ext cx="2092897" cy="338554"/>
              <a:chOff x="1037239" y="5477148"/>
              <a:chExt cx="2092897" cy="338554"/>
            </a:xfrm>
          </p:grpSpPr>
          <p:sp>
            <p:nvSpPr>
              <p:cNvPr id="66" name="Rectangle 67"/>
              <p:cNvSpPr>
                <a:spLocks noChangeArrowheads="1"/>
              </p:cNvSpPr>
              <p:nvPr/>
            </p:nvSpPr>
            <p:spPr bwMode="auto">
              <a:xfrm>
                <a:off x="1037239" y="5574661"/>
                <a:ext cx="180000" cy="180000"/>
              </a:xfrm>
              <a:prstGeom prst="rect">
                <a:avLst/>
              </a:prstGeom>
              <a:solidFill>
                <a:srgbClr val="365F9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67" name="Text Box 75"/>
              <p:cNvSpPr txBox="1">
                <a:spLocks noChangeArrowheads="1"/>
              </p:cNvSpPr>
              <p:nvPr/>
            </p:nvSpPr>
            <p:spPr bwMode="auto">
              <a:xfrm>
                <a:off x="1174538" y="5477148"/>
                <a:ext cx="19555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rPr>
                  <a:t>Fini Lait</a:t>
                </a:r>
                <a:endParaRPr kumimoji="0" lang="fr-FR" sz="40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0" name="Groupe 92"/>
            <p:cNvGrpSpPr/>
            <p:nvPr/>
          </p:nvGrpSpPr>
          <p:grpSpPr>
            <a:xfrm>
              <a:off x="2064603" y="5390155"/>
              <a:ext cx="2410923" cy="262667"/>
              <a:chOff x="2023659" y="5635819"/>
              <a:chExt cx="2410923" cy="262667"/>
            </a:xfrm>
          </p:grpSpPr>
          <p:sp>
            <p:nvSpPr>
              <p:cNvPr id="64" name="Rectangle 68"/>
              <p:cNvSpPr>
                <a:spLocks noChangeArrowheads="1"/>
              </p:cNvSpPr>
              <p:nvPr/>
            </p:nvSpPr>
            <p:spPr bwMode="auto">
              <a:xfrm>
                <a:off x="2023659" y="5718486"/>
                <a:ext cx="180000" cy="180000"/>
              </a:xfrm>
              <a:prstGeom prst="rect">
                <a:avLst/>
              </a:prstGeom>
              <a:solidFill>
                <a:srgbClr val="D995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65" name="Text Box 76"/>
              <p:cNvSpPr txBox="1">
                <a:spLocks noChangeArrowheads="1"/>
              </p:cNvSpPr>
              <p:nvPr/>
            </p:nvSpPr>
            <p:spPr bwMode="auto">
              <a:xfrm>
                <a:off x="2157177" y="5635819"/>
                <a:ext cx="2277405" cy="2608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rPr>
                  <a:t>Maigre viande</a:t>
                </a:r>
                <a:endParaRPr kumimoji="0" lang="fr-FR" sz="40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1" name="Groupe 93"/>
            <p:cNvGrpSpPr/>
            <p:nvPr/>
          </p:nvGrpSpPr>
          <p:grpSpPr>
            <a:xfrm>
              <a:off x="2064603" y="5761638"/>
              <a:ext cx="2102764" cy="338554"/>
              <a:chOff x="2023659" y="6007302"/>
              <a:chExt cx="2102764" cy="338554"/>
            </a:xfrm>
          </p:grpSpPr>
          <p:sp>
            <p:nvSpPr>
              <p:cNvPr id="62" name="Rectangle 69"/>
              <p:cNvSpPr>
                <a:spLocks noChangeArrowheads="1"/>
              </p:cNvSpPr>
              <p:nvPr/>
            </p:nvSpPr>
            <p:spPr bwMode="auto">
              <a:xfrm>
                <a:off x="2023659" y="6094324"/>
                <a:ext cx="180000" cy="180000"/>
              </a:xfrm>
              <a:prstGeom prst="rect">
                <a:avLst/>
              </a:prstGeom>
              <a:solidFill>
                <a:srgbClr val="8DB3E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800"/>
              </a:p>
            </p:txBody>
          </p:sp>
          <p:sp>
            <p:nvSpPr>
              <p:cNvPr id="63" name="Text Box 77"/>
              <p:cNvSpPr txBox="1">
                <a:spLocks noChangeArrowheads="1"/>
              </p:cNvSpPr>
              <p:nvPr/>
            </p:nvSpPr>
            <p:spPr bwMode="auto">
              <a:xfrm>
                <a:off x="2170825" y="6007302"/>
                <a:ext cx="195559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600" b="0" i="0" u="none" strike="noStrike" cap="none" normalizeH="0" baseline="0" smtClean="0">
                    <a:ln>
                      <a:noFill/>
                    </a:ln>
                    <a:effectLst/>
                    <a:latin typeface="Calibri" pitchFamily="34" charset="0"/>
                  </a:rPr>
                  <a:t>Maigre lait</a:t>
                </a:r>
                <a:endParaRPr kumimoji="0" lang="fr-FR" sz="4000" b="0" i="0" u="none" strike="noStrike" cap="none" normalizeH="0" baseline="0" smtClean="0">
                  <a:ln>
                    <a:noFill/>
                  </a:ln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70" name="Connecteur droit avec flèche 69"/>
          <p:cNvCxnSpPr/>
          <p:nvPr/>
        </p:nvCxnSpPr>
        <p:spPr>
          <a:xfrm rot="5400000" flipH="1" flipV="1">
            <a:off x="5828576" y="2032947"/>
            <a:ext cx="928047" cy="91440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5907408" y="3394276"/>
            <a:ext cx="884830" cy="734705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271927" y="5842104"/>
            <a:ext cx="4185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*En millions de têtes ** en milliers de têtes</a:t>
            </a:r>
            <a:endParaRPr lang="fr-FR" sz="1400" i="1" dirty="0"/>
          </a:p>
        </p:txBody>
      </p:sp>
      <p:sp>
        <p:nvSpPr>
          <p:cNvPr id="73" name="ZoneTexte 72"/>
          <p:cNvSpPr txBox="1"/>
          <p:nvPr/>
        </p:nvSpPr>
        <p:spPr>
          <a:xfrm>
            <a:off x="251520" y="1628800"/>
            <a:ext cx="4913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smtClean="0">
                <a:solidFill>
                  <a:schemeClr val="tx1">
                    <a:lumMod val="50000"/>
                  </a:schemeClr>
                </a:solidFill>
              </a:rPr>
              <a:t>(Source : BDNI/Normabev – Traitement Institut de l'Elevage)</a:t>
            </a:r>
            <a:endParaRPr lang="fr-FR" sz="1200" i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5403352" y="729980"/>
            <a:ext cx="1255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Cantal + Lozère</a:t>
            </a:r>
            <a:endParaRPr lang="fr-FR" sz="1600" b="1" dirty="0"/>
          </a:p>
        </p:txBody>
      </p:sp>
      <p:sp>
        <p:nvSpPr>
          <p:cNvPr id="75" name="ZoneTexte 74"/>
          <p:cNvSpPr txBox="1"/>
          <p:nvPr/>
        </p:nvSpPr>
        <p:spPr>
          <a:xfrm>
            <a:off x="5619376" y="4402388"/>
            <a:ext cx="1255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Midi-</a:t>
            </a:r>
            <a:r>
              <a:rPr lang="fr-FR" sz="1600" b="1" dirty="0" err="1" smtClean="0"/>
              <a:t>Py</a:t>
            </a:r>
            <a:r>
              <a:rPr lang="fr-FR" sz="1600" b="1" dirty="0" smtClean="0"/>
              <a:t>. MC</a:t>
            </a:r>
            <a:endParaRPr lang="fr-FR" sz="1600" b="1" dirty="0"/>
          </a:p>
        </p:txBody>
      </p:sp>
      <p:grpSp>
        <p:nvGrpSpPr>
          <p:cNvPr id="76" name="Groupe 135"/>
          <p:cNvGrpSpPr/>
          <p:nvPr/>
        </p:nvGrpSpPr>
        <p:grpSpPr>
          <a:xfrm>
            <a:off x="6915520" y="801988"/>
            <a:ext cx="1696664" cy="1830281"/>
            <a:chOff x="7447336" y="1407983"/>
            <a:chExt cx="1696664" cy="1830281"/>
          </a:xfrm>
        </p:grpSpPr>
        <p:grpSp>
          <p:nvGrpSpPr>
            <p:cNvPr id="77" name="Groupe 109"/>
            <p:cNvGrpSpPr/>
            <p:nvPr/>
          </p:nvGrpSpPr>
          <p:grpSpPr>
            <a:xfrm>
              <a:off x="7463599" y="1436896"/>
              <a:ext cx="645114" cy="1674795"/>
              <a:chOff x="5198069" y="2310351"/>
              <a:chExt cx="380229" cy="2130361"/>
            </a:xfrm>
          </p:grpSpPr>
          <p:sp>
            <p:nvSpPr>
              <p:cNvPr id="86" name="Rectangle 89"/>
              <p:cNvSpPr>
                <a:spLocks noChangeArrowheads="1"/>
              </p:cNvSpPr>
              <p:nvPr/>
            </p:nvSpPr>
            <p:spPr bwMode="auto">
              <a:xfrm>
                <a:off x="5198069" y="4265429"/>
                <a:ext cx="380229" cy="175283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Rectangle 92"/>
              <p:cNvSpPr>
                <a:spLocks noChangeArrowheads="1"/>
              </p:cNvSpPr>
              <p:nvPr/>
            </p:nvSpPr>
            <p:spPr bwMode="auto">
              <a:xfrm>
                <a:off x="5198069" y="2820020"/>
                <a:ext cx="380229" cy="1445410"/>
              </a:xfrm>
              <a:prstGeom prst="rect">
                <a:avLst/>
              </a:prstGeom>
              <a:solidFill>
                <a:srgbClr val="D9969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Rectangle 95"/>
              <p:cNvSpPr>
                <a:spLocks noChangeArrowheads="1"/>
              </p:cNvSpPr>
              <p:nvPr/>
            </p:nvSpPr>
            <p:spPr bwMode="auto">
              <a:xfrm>
                <a:off x="5198069" y="2654175"/>
                <a:ext cx="380229" cy="165845"/>
              </a:xfrm>
              <a:prstGeom prst="rect">
                <a:avLst/>
              </a:prstGeom>
              <a:solidFill>
                <a:srgbClr val="37609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Rectangle 98"/>
              <p:cNvSpPr>
                <a:spLocks noChangeArrowheads="1"/>
              </p:cNvSpPr>
              <p:nvPr/>
            </p:nvSpPr>
            <p:spPr bwMode="auto">
              <a:xfrm>
                <a:off x="5198069" y="2310351"/>
                <a:ext cx="380229" cy="343825"/>
              </a:xfrm>
              <a:prstGeom prst="rect">
                <a:avLst/>
              </a:prstGeom>
              <a:solidFill>
                <a:srgbClr val="C0504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8" name="AutoShape 62"/>
            <p:cNvSpPr>
              <a:spLocks/>
            </p:cNvSpPr>
            <p:nvPr/>
          </p:nvSpPr>
          <p:spPr bwMode="auto">
            <a:xfrm>
              <a:off x="8137532" y="1864734"/>
              <a:ext cx="105715" cy="1246955"/>
            </a:xfrm>
            <a:prstGeom prst="rightBrace">
              <a:avLst>
                <a:gd name="adj1" fmla="val 668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AutoShape 62"/>
            <p:cNvSpPr>
              <a:spLocks/>
            </p:cNvSpPr>
            <p:nvPr/>
          </p:nvSpPr>
          <p:spPr bwMode="auto">
            <a:xfrm>
              <a:off x="8137532" y="1433014"/>
              <a:ext cx="64772" cy="429321"/>
            </a:xfrm>
            <a:prstGeom prst="rightBrace">
              <a:avLst>
                <a:gd name="adj1" fmla="val 6681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Text Box 58"/>
            <p:cNvSpPr txBox="1">
              <a:spLocks noChangeArrowheads="1"/>
            </p:cNvSpPr>
            <p:nvPr/>
          </p:nvSpPr>
          <p:spPr bwMode="auto">
            <a:xfrm>
              <a:off x="7515575" y="2895589"/>
              <a:ext cx="689003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29**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81" name="Text Box 58"/>
            <p:cNvSpPr txBox="1">
              <a:spLocks noChangeArrowheads="1"/>
            </p:cNvSpPr>
            <p:nvPr/>
          </p:nvSpPr>
          <p:spPr bwMode="auto">
            <a:xfrm>
              <a:off x="7447336" y="2213201"/>
              <a:ext cx="689003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236**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82" name="Text Box 58"/>
            <p:cNvSpPr txBox="1">
              <a:spLocks noChangeArrowheads="1"/>
            </p:cNvSpPr>
            <p:nvPr/>
          </p:nvSpPr>
          <p:spPr bwMode="auto">
            <a:xfrm>
              <a:off x="7488280" y="1612699"/>
              <a:ext cx="689003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29**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83" name="Text Box 58"/>
            <p:cNvSpPr txBox="1">
              <a:spLocks noChangeArrowheads="1"/>
            </p:cNvSpPr>
            <p:nvPr/>
          </p:nvSpPr>
          <p:spPr bwMode="auto">
            <a:xfrm>
              <a:off x="7488281" y="1407983"/>
              <a:ext cx="689003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56**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84" name="Text Box 58"/>
            <p:cNvSpPr txBox="1">
              <a:spLocks noChangeArrowheads="1"/>
            </p:cNvSpPr>
            <p:nvPr/>
          </p:nvSpPr>
          <p:spPr bwMode="auto">
            <a:xfrm>
              <a:off x="8211611" y="2322383"/>
              <a:ext cx="932389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76%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b="1" smtClean="0">
                  <a:latin typeface="Calibri" pitchFamily="34" charset="0"/>
                </a:rPr>
                <a:t>Maigre </a:t>
              </a:r>
              <a:endParaRPr kumimoji="0" lang="fr-FR" sz="14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8211611" y="1423905"/>
              <a:ext cx="932389" cy="34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none" strike="noStrike" cap="none" normalizeH="0" baseline="0" smtClean="0">
                  <a:ln>
                    <a:noFill/>
                  </a:ln>
                  <a:effectLst/>
                  <a:latin typeface="Calibri" pitchFamily="34" charset="0"/>
                </a:rPr>
                <a:t>24%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b="1" smtClean="0">
                  <a:latin typeface="Calibri" pitchFamily="34" charset="0"/>
                </a:rPr>
                <a:t>Fini </a:t>
              </a:r>
              <a:endParaRPr kumimoji="0" lang="fr-FR" sz="1400" b="1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</p:grpSp>
      <p:grpSp>
        <p:nvGrpSpPr>
          <p:cNvPr id="90" name="Groupe 126"/>
          <p:cNvGrpSpPr/>
          <p:nvPr/>
        </p:nvGrpSpPr>
        <p:grpSpPr>
          <a:xfrm>
            <a:off x="6915520" y="3034236"/>
            <a:ext cx="648000" cy="1697511"/>
            <a:chOff x="7702973" y="1924333"/>
            <a:chExt cx="389668" cy="2147889"/>
          </a:xfrm>
        </p:grpSpPr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7702973" y="3923906"/>
              <a:ext cx="389668" cy="148316"/>
            </a:xfrm>
            <a:prstGeom prst="rect">
              <a:avLst/>
            </a:prstGeom>
            <a:solidFill>
              <a:srgbClr val="95B3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Rectangle 93"/>
            <p:cNvSpPr>
              <a:spLocks noChangeArrowheads="1"/>
            </p:cNvSpPr>
            <p:nvPr/>
          </p:nvSpPr>
          <p:spPr bwMode="auto">
            <a:xfrm>
              <a:off x="7702973" y="3109514"/>
              <a:ext cx="389668" cy="814391"/>
            </a:xfrm>
            <a:prstGeom prst="rect">
              <a:avLst/>
            </a:prstGeom>
            <a:solidFill>
              <a:srgbClr val="D9969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Rectangle 96"/>
            <p:cNvSpPr>
              <a:spLocks noChangeArrowheads="1"/>
            </p:cNvSpPr>
            <p:nvPr/>
          </p:nvSpPr>
          <p:spPr bwMode="auto">
            <a:xfrm>
              <a:off x="7702973" y="2858725"/>
              <a:ext cx="389668" cy="250789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Rectangle 99"/>
            <p:cNvSpPr>
              <a:spLocks noChangeArrowheads="1"/>
            </p:cNvSpPr>
            <p:nvPr/>
          </p:nvSpPr>
          <p:spPr bwMode="auto">
            <a:xfrm>
              <a:off x="7702973" y="1924333"/>
              <a:ext cx="389668" cy="93439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5" name="Text Box 58"/>
          <p:cNvSpPr txBox="1">
            <a:spLocks noChangeArrowheads="1"/>
          </p:cNvSpPr>
          <p:nvPr/>
        </p:nvSpPr>
        <p:spPr bwMode="auto">
          <a:xfrm>
            <a:off x="6921466" y="4526382"/>
            <a:ext cx="689003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33**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6" name="Text Box 58"/>
          <p:cNvSpPr txBox="1">
            <a:spLocks noChangeArrowheads="1"/>
          </p:cNvSpPr>
          <p:nvPr/>
        </p:nvSpPr>
        <p:spPr bwMode="auto">
          <a:xfrm>
            <a:off x="6921466" y="4116949"/>
            <a:ext cx="689003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175**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7" name="Text Box 58"/>
          <p:cNvSpPr txBox="1">
            <a:spLocks noChangeArrowheads="1"/>
          </p:cNvSpPr>
          <p:nvPr/>
        </p:nvSpPr>
        <p:spPr bwMode="auto">
          <a:xfrm>
            <a:off x="6880522" y="3707516"/>
            <a:ext cx="689003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54**</a:t>
            </a:r>
            <a:endParaRPr kumimoji="0" lang="fr-FR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8" name="Text Box 58"/>
          <p:cNvSpPr txBox="1">
            <a:spLocks noChangeArrowheads="1"/>
          </p:cNvSpPr>
          <p:nvPr/>
        </p:nvSpPr>
        <p:spPr bwMode="auto">
          <a:xfrm>
            <a:off x="6894170" y="3257140"/>
            <a:ext cx="689003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204**</a:t>
            </a:r>
            <a:endParaRPr kumimoji="0" lang="fr-FR" sz="1400" b="0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99" name="AutoShape 62"/>
          <p:cNvSpPr>
            <a:spLocks/>
          </p:cNvSpPr>
          <p:nvPr/>
        </p:nvSpPr>
        <p:spPr bwMode="auto">
          <a:xfrm>
            <a:off x="7598015" y="3031504"/>
            <a:ext cx="89794" cy="930782"/>
          </a:xfrm>
          <a:prstGeom prst="rightBrace">
            <a:avLst>
              <a:gd name="adj1" fmla="val 6681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AutoShape 62"/>
          <p:cNvSpPr>
            <a:spLocks/>
          </p:cNvSpPr>
          <p:nvPr/>
        </p:nvSpPr>
        <p:spPr bwMode="auto">
          <a:xfrm>
            <a:off x="7598015" y="3973199"/>
            <a:ext cx="117088" cy="720000"/>
          </a:xfrm>
          <a:prstGeom prst="rightBrace">
            <a:avLst>
              <a:gd name="adj1" fmla="val 6681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Text Box 58"/>
          <p:cNvSpPr txBox="1">
            <a:spLocks noChangeArrowheads="1"/>
          </p:cNvSpPr>
          <p:nvPr/>
        </p:nvSpPr>
        <p:spPr bwMode="auto">
          <a:xfrm>
            <a:off x="7740352" y="4183462"/>
            <a:ext cx="932389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smtClean="0">
                <a:ln>
                  <a:noFill/>
                </a:ln>
                <a:effectLst/>
                <a:latin typeface="Calibri" pitchFamily="34" charset="0"/>
              </a:rPr>
              <a:t>45%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 smtClean="0">
                <a:latin typeface="Calibri" pitchFamily="34" charset="0"/>
              </a:rPr>
              <a:t>Maigre </a:t>
            </a:r>
            <a:endParaRPr kumimoji="0" lang="fr-FR" sz="1400" b="1" i="0" u="none" strike="noStrike" cap="none" normalizeH="0" baseline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2" name="Text Box 58"/>
          <p:cNvSpPr txBox="1">
            <a:spLocks noChangeArrowheads="1"/>
          </p:cNvSpPr>
          <p:nvPr/>
        </p:nvSpPr>
        <p:spPr bwMode="auto">
          <a:xfrm>
            <a:off x="7740352" y="3284984"/>
            <a:ext cx="932389" cy="3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55%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>
                <a:latin typeface="Calibri" pitchFamily="34" charset="0"/>
              </a:rPr>
              <a:t>Fini </a:t>
            </a:r>
            <a:endParaRPr kumimoji="0" lang="fr-FR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251520" y="818128"/>
            <a:ext cx="4536504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946.000 animaux produits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Maigres : 539.000 </a:t>
            </a:r>
          </a:p>
          <a:p>
            <a:pPr>
              <a:buFont typeface="Wingdings" pitchFamily="2" charset="2"/>
              <a:buChar char="Ø"/>
            </a:pPr>
            <a:r>
              <a:rPr lang="fr-FR" sz="1400" dirty="0" smtClean="0"/>
              <a:t>Gras </a:t>
            </a:r>
            <a:r>
              <a:rPr lang="fr-FR" sz="1400" dirty="0" smtClean="0"/>
              <a:t>: 407.000 </a:t>
            </a:r>
          </a:p>
        </p:txBody>
      </p:sp>
    </p:spTree>
    <p:extLst>
      <p:ext uri="{BB962C8B-B14F-4D97-AF65-F5344CB8AC3E}">
        <p14:creationId xmlns:p14="http://schemas.microsoft.com/office/powerpoint/2010/main" xmlns="" val="720888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 maigres: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8" name="Ellipse 7"/>
          <p:cNvSpPr/>
          <p:nvPr/>
        </p:nvSpPr>
        <p:spPr>
          <a:xfrm>
            <a:off x="35496" y="2564904"/>
            <a:ext cx="1800200" cy="172819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539.000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771800" y="764704"/>
            <a:ext cx="2525792" cy="1754326"/>
          </a:xfrm>
          <a:prstGeom prst="rect">
            <a:avLst/>
          </a:prstGeom>
          <a:ln>
            <a:solidFill>
              <a:srgbClr val="1F97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Italien</a:t>
            </a:r>
          </a:p>
          <a:p>
            <a:pPr algn="ctr"/>
            <a:endParaRPr lang="fr-FR" b="1" dirty="0" smtClean="0"/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Broutards  &gt; 300 kg</a:t>
            </a:r>
          </a:p>
          <a:p>
            <a:pPr algn="ctr"/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24128" y="908720"/>
            <a:ext cx="252135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Marchés principaux atones voire  en régression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17075" y="3967896"/>
            <a:ext cx="25805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Espagnol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 160-300 kg</a:t>
            </a:r>
          </a:p>
          <a:p>
            <a:pPr algn="ctr"/>
            <a:r>
              <a:rPr lang="fr-FR" dirty="0" smtClean="0"/>
              <a:t>Laitonnes/</a:t>
            </a:r>
            <a:r>
              <a:rPr lang="fr-FR" dirty="0" err="1" smtClean="0"/>
              <a:t>Broutardes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728342" y="2564904"/>
            <a:ext cx="256925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Marché Français</a:t>
            </a:r>
          </a:p>
          <a:p>
            <a:pPr algn="ctr"/>
            <a:r>
              <a:rPr lang="fr-FR" dirty="0" smtClean="0"/>
              <a:t>Veaux</a:t>
            </a:r>
          </a:p>
          <a:p>
            <a:pPr algn="ctr"/>
            <a:r>
              <a:rPr lang="fr-FR" dirty="0" smtClean="0"/>
              <a:t>Vaches</a:t>
            </a:r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1257300" y="1733550"/>
            <a:ext cx="1543050" cy="933450"/>
          </a:xfrm>
          <a:custGeom>
            <a:avLst/>
            <a:gdLst>
              <a:gd name="connsiteX0" fmla="*/ 0 w 1543050"/>
              <a:gd name="connsiteY0" fmla="*/ 933450 h 933450"/>
              <a:gd name="connsiteX1" fmla="*/ 571500 w 1543050"/>
              <a:gd name="connsiteY1" fmla="*/ 209550 h 933450"/>
              <a:gd name="connsiteX2" fmla="*/ 1543050 w 1543050"/>
              <a:gd name="connsiteY2" fmla="*/ 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933450">
                <a:moveTo>
                  <a:pt x="0" y="933450"/>
                </a:moveTo>
                <a:cubicBezTo>
                  <a:pt x="157162" y="649287"/>
                  <a:pt x="314325" y="365125"/>
                  <a:pt x="571500" y="209550"/>
                </a:cubicBezTo>
                <a:cubicBezTo>
                  <a:pt x="828675" y="53975"/>
                  <a:pt x="1185862" y="26987"/>
                  <a:pt x="1543050" y="0"/>
                </a:cubicBezTo>
              </a:path>
            </a:pathLst>
          </a:custGeom>
          <a:noFill/>
          <a:ln w="127000">
            <a:solidFill>
              <a:srgbClr val="1F971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96752"/>
            <a:ext cx="606871" cy="40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498" y="3068960"/>
            <a:ext cx="439881" cy="29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083" y="4293095"/>
            <a:ext cx="342778" cy="27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 rot="21207142">
            <a:off x="1491787" y="2721819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108 à 130 000</a:t>
            </a:r>
            <a:endParaRPr lang="fr-FR" b="1" dirty="0"/>
          </a:p>
        </p:txBody>
      </p:sp>
      <p:sp>
        <p:nvSpPr>
          <p:cNvPr id="19" name="Forme libre 18"/>
          <p:cNvSpPr/>
          <p:nvPr/>
        </p:nvSpPr>
        <p:spPr>
          <a:xfrm>
            <a:off x="1515086" y="4114800"/>
            <a:ext cx="1190014" cy="533400"/>
          </a:xfrm>
          <a:custGeom>
            <a:avLst/>
            <a:gdLst>
              <a:gd name="connsiteX0" fmla="*/ 0 w 1028700"/>
              <a:gd name="connsiteY0" fmla="*/ 0 h 533400"/>
              <a:gd name="connsiteX1" fmla="*/ 266700 w 1028700"/>
              <a:gd name="connsiteY1" fmla="*/ 361950 h 533400"/>
              <a:gd name="connsiteX2" fmla="*/ 1028700 w 1028700"/>
              <a:gd name="connsiteY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533400">
                <a:moveTo>
                  <a:pt x="0" y="0"/>
                </a:moveTo>
                <a:cubicBezTo>
                  <a:pt x="47625" y="136525"/>
                  <a:pt x="95250" y="273050"/>
                  <a:pt x="266700" y="361950"/>
                </a:cubicBezTo>
                <a:cubicBezTo>
                  <a:pt x="438150" y="450850"/>
                  <a:pt x="914400" y="517525"/>
                  <a:pt x="1028700" y="5334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1847850" y="3067050"/>
            <a:ext cx="895350" cy="285750"/>
          </a:xfrm>
          <a:custGeom>
            <a:avLst/>
            <a:gdLst>
              <a:gd name="connsiteX0" fmla="*/ 0 w 895350"/>
              <a:gd name="connsiteY0" fmla="*/ 285750 h 285750"/>
              <a:gd name="connsiteX1" fmla="*/ 647700 w 895350"/>
              <a:gd name="connsiteY1" fmla="*/ 133350 h 285750"/>
              <a:gd name="connsiteX2" fmla="*/ 895350 w 895350"/>
              <a:gd name="connsiteY2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285750">
                <a:moveTo>
                  <a:pt x="0" y="285750"/>
                </a:moveTo>
                <a:cubicBezTo>
                  <a:pt x="249237" y="233362"/>
                  <a:pt x="498475" y="180975"/>
                  <a:pt x="647700" y="133350"/>
                </a:cubicBezTo>
                <a:cubicBezTo>
                  <a:pt x="796925" y="85725"/>
                  <a:pt x="846137" y="42862"/>
                  <a:pt x="895350" y="0"/>
                </a:cubicBezTo>
              </a:path>
            </a:pathLst>
          </a:custGeom>
          <a:noFill/>
          <a:ln w="57150">
            <a:solidFill>
              <a:srgbClr val="000099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2717075" y="5642664"/>
            <a:ext cx="25805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Pays Tiers</a:t>
            </a:r>
          </a:p>
          <a:p>
            <a:pPr algn="ctr"/>
            <a:endParaRPr lang="fr-FR" b="1" dirty="0" smtClean="0"/>
          </a:p>
          <a:p>
            <a:pPr algn="ctr"/>
            <a:r>
              <a:rPr lang="fr-FR" dirty="0" smtClean="0"/>
              <a:t>Broutards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5724128" y="1832566"/>
            <a:ext cx="2521356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Demande italienne  qui évolue: femelles, broutards plus lourds, volumes en baisse</a:t>
            </a:r>
          </a:p>
        </p:txBody>
      </p:sp>
      <p:sp>
        <p:nvSpPr>
          <p:cNvPr id="21" name="Forme libre 20"/>
          <p:cNvSpPr/>
          <p:nvPr/>
        </p:nvSpPr>
        <p:spPr>
          <a:xfrm>
            <a:off x="727993" y="4267200"/>
            <a:ext cx="2015207" cy="1752600"/>
          </a:xfrm>
          <a:custGeom>
            <a:avLst/>
            <a:gdLst>
              <a:gd name="connsiteX0" fmla="*/ 14957 w 2015207"/>
              <a:gd name="connsiteY0" fmla="*/ 0 h 1752600"/>
              <a:gd name="connsiteX1" fmla="*/ 110207 w 2015207"/>
              <a:gd name="connsiteY1" fmla="*/ 971550 h 1752600"/>
              <a:gd name="connsiteX2" fmla="*/ 834107 w 2015207"/>
              <a:gd name="connsiteY2" fmla="*/ 1600200 h 1752600"/>
              <a:gd name="connsiteX3" fmla="*/ 2015207 w 2015207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207" h="1752600">
                <a:moveTo>
                  <a:pt x="14957" y="0"/>
                </a:moveTo>
                <a:cubicBezTo>
                  <a:pt x="-5681" y="352425"/>
                  <a:pt x="-26318" y="704850"/>
                  <a:pt x="110207" y="971550"/>
                </a:cubicBezTo>
                <a:cubicBezTo>
                  <a:pt x="246732" y="1238250"/>
                  <a:pt x="516607" y="1470025"/>
                  <a:pt x="834107" y="1600200"/>
                </a:cubicBezTo>
                <a:cubicBezTo>
                  <a:pt x="1151607" y="1730375"/>
                  <a:pt x="1583407" y="1741487"/>
                  <a:pt x="2015207" y="17526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6541089" y="2930586"/>
            <a:ext cx="864096" cy="9413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724128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724128" y="4691236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CRÉER DES FLUX COMMERCIAUX VERS PAYS TIERS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723052" y="5642084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RETOUR VERS LE MARCHE Français?</a:t>
            </a:r>
          </a:p>
        </p:txBody>
      </p:sp>
      <p:sp>
        <p:nvSpPr>
          <p:cNvPr id="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9052F3CC-916B-4B48-B3E2-B7660D9174E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95536" y="90872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80 % exportés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77404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Les débouchés actuels pour les animaux finis approches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51520" y="620688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9" name="Ellipse 28"/>
          <p:cNvSpPr/>
          <p:nvPr/>
        </p:nvSpPr>
        <p:spPr>
          <a:xfrm>
            <a:off x="2411760" y="764704"/>
            <a:ext cx="1512168" cy="10081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407.000</a:t>
            </a: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436096" y="836712"/>
            <a:ext cx="1766830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Export</a:t>
            </a:r>
          </a:p>
          <a:p>
            <a:pPr algn="ctr"/>
            <a:r>
              <a:rPr lang="fr-FR" dirty="0" smtClean="0"/>
              <a:t>Boucherie Hallal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436096" y="2636912"/>
            <a:ext cx="1766830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France : </a:t>
            </a:r>
            <a:r>
              <a:rPr lang="fr-FR" b="1" dirty="0" smtClean="0">
                <a:solidFill>
                  <a:schemeClr val="bg1"/>
                </a:solidFill>
              </a:rPr>
              <a:t>GMS</a:t>
            </a:r>
            <a:r>
              <a:rPr lang="fr-FR" dirty="0" smtClean="0">
                <a:solidFill>
                  <a:schemeClr val="bg1"/>
                </a:solidFill>
              </a:rPr>
              <a:t>&gt;Boucherie&gt; RHD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3851921" y="3068960"/>
            <a:ext cx="1440159" cy="551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436096" y="3645024"/>
            <a:ext cx="176683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GMS (</a:t>
            </a:r>
            <a:r>
              <a:rPr lang="fr-FR" b="1" dirty="0" err="1" smtClean="0">
                <a:solidFill>
                  <a:schemeClr val="bg1"/>
                </a:solidFill>
              </a:rPr>
              <a:t>trad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Boucherie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36096" y="4365104"/>
            <a:ext cx="17668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GMS (</a:t>
            </a:r>
            <a:r>
              <a:rPr lang="fr-FR" b="1" dirty="0" err="1" smtClean="0"/>
              <a:t>trad</a:t>
            </a:r>
            <a:r>
              <a:rPr lang="fr-FR" b="1" dirty="0" smtClean="0"/>
              <a:t>)</a:t>
            </a:r>
            <a:endParaRPr lang="fr-FR" dirty="0" smtClean="0"/>
          </a:p>
          <a:p>
            <a:pPr algn="ctr"/>
            <a:r>
              <a:rPr lang="fr-FR" b="1" dirty="0" smtClean="0"/>
              <a:t>Boucherie</a:t>
            </a:r>
            <a:endParaRPr lang="fr-FR" b="1" dirty="0" smtClean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9052F3CC-916B-4B48-B3E2-B7660D9174E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319" t="38385" r="43009" b="24760"/>
          <a:stretch>
            <a:fillRect/>
          </a:stretch>
        </p:blipFill>
        <p:spPr bwMode="auto">
          <a:xfrm>
            <a:off x="251520" y="1916832"/>
            <a:ext cx="348961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63"/>
          <p:cNvGrpSpPr/>
          <p:nvPr/>
        </p:nvGrpSpPr>
        <p:grpSpPr>
          <a:xfrm>
            <a:off x="0" y="5868537"/>
            <a:ext cx="1910686" cy="989463"/>
            <a:chOff x="-1705970" y="5868537"/>
            <a:chExt cx="1910686" cy="989463"/>
          </a:xfrm>
        </p:grpSpPr>
        <p:pic>
          <p:nvPicPr>
            <p:cNvPr id="21" name="Picture 100"/>
            <p:cNvPicPr>
              <a:picLocks noChangeAspect="1" noChangeArrowheads="1"/>
            </p:cNvPicPr>
            <p:nvPr/>
          </p:nvPicPr>
          <p:blipFill>
            <a:blip r:embed="rId3" cstate="print"/>
            <a:srcRect l="74025" t="66618" r="1734" b="19212"/>
            <a:stretch>
              <a:fillRect/>
            </a:stretch>
          </p:blipFill>
          <p:spPr bwMode="auto">
            <a:xfrm>
              <a:off x="-1705970" y="5868537"/>
              <a:ext cx="1907725" cy="66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00"/>
            <p:cNvPicPr>
              <a:picLocks noChangeAspect="1" noChangeArrowheads="1"/>
            </p:cNvPicPr>
            <p:nvPr/>
          </p:nvPicPr>
          <p:blipFill>
            <a:blip r:embed="rId3" cstate="print"/>
            <a:srcRect l="74025" t="19146" r="1733" b="73190"/>
            <a:stretch>
              <a:fillRect/>
            </a:stretch>
          </p:blipFill>
          <p:spPr bwMode="auto">
            <a:xfrm>
              <a:off x="-1703009" y="6496335"/>
              <a:ext cx="1907725" cy="3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100"/>
          <p:cNvPicPr>
            <a:picLocks noChangeAspect="1" noChangeArrowheads="1"/>
          </p:cNvPicPr>
          <p:nvPr/>
        </p:nvPicPr>
        <p:blipFill>
          <a:blip r:embed="rId3" cstate="print"/>
          <a:srcRect l="74025" t="46474" r="1734" b="33803"/>
          <a:stretch>
            <a:fillRect/>
          </a:stretch>
        </p:blipFill>
        <p:spPr bwMode="auto">
          <a:xfrm>
            <a:off x="1460303" y="5916305"/>
            <a:ext cx="1930118" cy="94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00"/>
          <p:cNvPicPr>
            <a:picLocks noChangeAspect="1" noChangeArrowheads="1"/>
          </p:cNvPicPr>
          <p:nvPr/>
        </p:nvPicPr>
        <p:blipFill>
          <a:blip r:embed="rId3" cstate="print"/>
          <a:srcRect l="74025" t="25034" r="1734" b="53646"/>
          <a:stretch>
            <a:fillRect/>
          </a:stretch>
        </p:blipFill>
        <p:spPr bwMode="auto">
          <a:xfrm>
            <a:off x="3125337" y="5854890"/>
            <a:ext cx="1901938" cy="10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Connecteur droit avec flèche 26"/>
          <p:cNvCxnSpPr>
            <a:stCxn id="26" idx="1"/>
          </p:cNvCxnSpPr>
          <p:nvPr/>
        </p:nvCxnSpPr>
        <p:spPr>
          <a:xfrm flipH="1" flipV="1">
            <a:off x="3131840" y="3429000"/>
            <a:ext cx="2304256" cy="53919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30" idx="1"/>
          </p:cNvCxnSpPr>
          <p:nvPr/>
        </p:nvCxnSpPr>
        <p:spPr>
          <a:xfrm flipH="1" flipV="1">
            <a:off x="3491880" y="3933057"/>
            <a:ext cx="1944216" cy="75521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3" idx="1"/>
          </p:cNvCxnSpPr>
          <p:nvPr/>
        </p:nvCxnSpPr>
        <p:spPr>
          <a:xfrm flipH="1">
            <a:off x="2987824" y="1159878"/>
            <a:ext cx="2448272" cy="90097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5436096" y="1772816"/>
            <a:ext cx="176683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GMS</a:t>
            </a:r>
            <a:r>
              <a:rPr lang="fr-FR" dirty="0" smtClean="0">
                <a:solidFill>
                  <a:schemeClr val="bg1"/>
                </a:solidFill>
              </a:rPr>
              <a:t>&gt;Boucherie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42" name="Connecteur droit avec flèche 41"/>
          <p:cNvCxnSpPr>
            <a:endCxn id="39" idx="1"/>
          </p:cNvCxnSpPr>
          <p:nvPr/>
        </p:nvCxnSpPr>
        <p:spPr>
          <a:xfrm flipV="1">
            <a:off x="2987824" y="1957482"/>
            <a:ext cx="2448272" cy="535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11760" y="2132856"/>
            <a:ext cx="72008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411760" y="4725144"/>
            <a:ext cx="72008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5436096" y="5805264"/>
            <a:ext cx="720080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635896" y="4725144"/>
            <a:ext cx="158417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300192" y="591908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Spécificités du bassin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xmlns="" val="366485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1196752"/>
            <a:ext cx="655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TEMPS 1 - Rappel des règles du « jeu »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TEMPS 2 - Analyse </a:t>
            </a:r>
          </a:p>
          <a:p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La production</a:t>
            </a:r>
          </a:p>
          <a:p>
            <a:pPr>
              <a:buFontTx/>
              <a:buChar char="-"/>
            </a:pPr>
            <a:r>
              <a:rPr lang="fr-FR" dirty="0" smtClean="0"/>
              <a:t>Les marchés</a:t>
            </a:r>
          </a:p>
          <a:p>
            <a:pPr>
              <a:buFontTx/>
              <a:buChar char="-"/>
            </a:pPr>
            <a:r>
              <a:rPr lang="fr-FR" dirty="0" smtClean="0"/>
              <a:t>Les outils de transformation</a:t>
            </a:r>
          </a:p>
          <a:p>
            <a:pPr>
              <a:buFontTx/>
              <a:buChar char="-"/>
            </a:pPr>
            <a:r>
              <a:rPr lang="fr-FR" dirty="0" smtClean="0"/>
              <a:t>Les scénarios de demain</a:t>
            </a:r>
          </a:p>
          <a:p>
            <a:endParaRPr lang="fr-FR" dirty="0" smtClean="0"/>
          </a:p>
          <a:p>
            <a:r>
              <a:rPr lang="fr-FR" b="1" dirty="0" smtClean="0"/>
              <a:t>TEMPS 3 - Travail en sous groupes (maigre et gras)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TEMPS 4- Synthèse en plénière et hiérarchisation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5536" y="569633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u="sng" dirty="0" smtClean="0"/>
              <a:t>Les productions finies</a:t>
            </a:r>
            <a:endParaRPr lang="fr-FR" sz="1100" b="1" u="sng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476672"/>
          </a:xfrm>
        </p:spPr>
        <p:txBody>
          <a:bodyPr/>
          <a:lstStyle/>
          <a:p>
            <a:r>
              <a:rPr lang="fr-FR" sz="2200" dirty="0" smtClean="0"/>
              <a:t>Forces et faiblesses par type de produit</a:t>
            </a:r>
            <a:endParaRPr lang="fr-FR" sz="22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699792" y="5776808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CONFORTER DES FILIERES A PLUS FORTE VALEUR AJOUTEE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3635896" y="5003884"/>
            <a:ext cx="681143" cy="730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71800" y="64440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Lesquelles?</a:t>
            </a:r>
            <a:endParaRPr lang="fr-FR" i="1" dirty="0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539552" y="980728"/>
          <a:ext cx="7488832" cy="4032447"/>
        </p:xfrm>
        <a:graphic>
          <a:graphicData uri="http://schemas.openxmlformats.org/drawingml/2006/table">
            <a:tbl>
              <a:tblPr/>
              <a:tblGrid>
                <a:gridCol w="1038056"/>
                <a:gridCol w="2669286"/>
                <a:gridCol w="3781490"/>
              </a:tblGrid>
              <a:tr h="3396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FORCES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97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FAIBLESSES</a:t>
                      </a: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224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Les femelles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66 % restent en local</a:t>
                      </a:r>
                    </a:p>
                    <a:p>
                      <a:pPr marL="177800" lvl="0" indent="-17780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Des circuits traditionnels qui ont résisté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Un ajustement nécessaire des caractéristiques recherchées  / consommation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Crainte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sur l’offre de demain : concurrence entre opérateurs, développement de la génisse primeur</a:t>
                      </a:r>
                    </a:p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Des outils en restructuration inévitable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47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Veaux de lait sous la mère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Un marché non saturé positionné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sur du haut de gamme</a:t>
                      </a:r>
                      <a:endParaRPr lang="fr-FR" sz="16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0" indent="-8255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Une hémorragie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de la production enrayée mais jusqu’à quand ? </a:t>
                      </a:r>
                    </a:p>
                    <a:p>
                      <a:pPr marL="82550" indent="-82550"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Un métier contraignant</a:t>
                      </a:r>
                      <a:endParaRPr lang="fr-FR" sz="16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272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Veaux d’Aveyron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fr-FR" sz="1600" i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85 % produits</a:t>
                      </a: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dans le bassin sud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Wingdings" pitchFamily="2" charset="2"/>
                        <a:buChar char="§"/>
                        <a:tabLst>
                          <a:tab pos="0" algn="l"/>
                        </a:tabLst>
                      </a:pPr>
                      <a:r>
                        <a:rPr lang="fr-FR" sz="1600" i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90 % abattus localement</a:t>
                      </a:r>
                      <a:endParaRPr lang="fr-FR" sz="1600" i="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 Un enjeu de renouvellement des générations dans un contexte de production qui reste contraignante</a:t>
                      </a:r>
                      <a:endParaRPr lang="fr-FR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056784" cy="463599"/>
          </a:xfrm>
        </p:spPr>
        <p:txBody>
          <a:bodyPr/>
          <a:lstStyle/>
          <a:p>
            <a:r>
              <a:rPr lang="fr-FR" sz="1800" dirty="0" smtClean="0"/>
              <a:t>Enjeux par débouchés: à valider</a:t>
            </a:r>
            <a:endParaRPr lang="fr-FR" sz="1800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381328"/>
            <a:ext cx="2786050" cy="292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Estimations GEB-Institut de l’Elevage</a:t>
            </a:r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22" name="Flèche vers le bas 21"/>
          <p:cNvSpPr/>
          <p:nvPr/>
        </p:nvSpPr>
        <p:spPr>
          <a:xfrm>
            <a:off x="3419872" y="3140968"/>
            <a:ext cx="864096" cy="797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721237" y="3959423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ADAPTER L’OFFRE FACE A L’EVOLUTION DES MARCHES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721237" y="4653136"/>
            <a:ext cx="2521356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RENFORCER LA CAPACITE COMMERCIALE DES OPERATEURS POUR LES MARCHES PORTEURS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05531" y="4530556"/>
            <a:ext cx="216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Pour chaque marché:</a:t>
            </a:r>
            <a:endParaRPr lang="fr-FR" i="1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3440315"/>
              </p:ext>
            </p:extLst>
          </p:nvPr>
        </p:nvGraphicFramePr>
        <p:xfrm>
          <a:off x="179512" y="903666"/>
          <a:ext cx="791817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127224"/>
                <a:gridCol w="1319696"/>
                <a:gridCol w="1319696"/>
                <a:gridCol w="1319696"/>
                <a:gridCol w="1319696"/>
              </a:tblGrid>
              <a:tr h="331148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Marché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GMS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Boucherie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Export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Industrie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RHD</a:t>
                      </a:r>
                      <a:endParaRPr lang="fr-FR" sz="1600" dirty="0"/>
                    </a:p>
                  </a:txBody>
                  <a:tcPr/>
                </a:tc>
              </a:tr>
              <a:tr h="53937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Importance pour Bassin sud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++++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++ 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(valeur)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937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Dynamique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= voir 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-- (</a:t>
                      </a:r>
                      <a:r>
                        <a:rPr lang="fr-FR" sz="1600" dirty="0" err="1" smtClean="0">
                          <a:solidFill>
                            <a:srgbClr val="FF0000"/>
                          </a:solidFill>
                        </a:rPr>
                        <a:t>trad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 GMS OK)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 et – (fluctuations)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+/-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+/-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937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Adéquation offre/demande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+/-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+++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++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fr-F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5577408" y="389786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Prix, volumes, conformation, race?</a:t>
            </a:r>
            <a:endParaRPr lang="fr-FR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580112" y="460493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Marque, appui commercial collectif sur des marchés difficile à pénétrer….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728367" y="5787261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FACE A UN MARCHE MATURE, INNOVER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580112" y="58679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Appui à l’innovation</a:t>
            </a:r>
            <a:endParaRPr lang="fr-FR" i="1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</p:spPr>
        <p:txBody>
          <a:bodyPr/>
          <a:lstStyle/>
          <a:p>
            <a:fld id="{9052F3CC-916B-4B48-B3E2-B7660D9174E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611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9396561"/>
              </p:ext>
            </p:extLst>
          </p:nvPr>
        </p:nvGraphicFramePr>
        <p:xfrm>
          <a:off x="611559" y="1124744"/>
          <a:ext cx="7416825" cy="4544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r>
                        <a:rPr lang="fr-FR" i="1" dirty="0" smtClean="0"/>
                        <a:t>Ex : Adapter</a:t>
                      </a:r>
                      <a:r>
                        <a:rPr lang="fr-FR" i="1" baseline="0" dirty="0" smtClean="0"/>
                        <a:t> l’offre de maigre aux évolutions des marchés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i="1" dirty="0" smtClean="0"/>
                        <a:t>Trouver</a:t>
                      </a:r>
                      <a:r>
                        <a:rPr lang="fr-FR" i="1" baseline="0" dirty="0" smtClean="0"/>
                        <a:t> des leviers de croissance hors Italie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i="1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37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1916832"/>
            <a:ext cx="7659687" cy="1168400"/>
          </a:xfrm>
        </p:spPr>
        <p:txBody>
          <a:bodyPr/>
          <a:lstStyle/>
          <a:p>
            <a:r>
              <a:rPr lang="fr-FR" b="1" dirty="0" smtClean="0"/>
              <a:t>LA TRANSFORMATION</a:t>
            </a:r>
            <a:r>
              <a:rPr lang="fr-FR" dirty="0" smtClean="0"/>
              <a:t>: UN LIEN FORT AVEC LES PRODUCTIONS LOCALES MAIS UN TISSU FRAGILE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813760"/>
              </p:ext>
            </p:extLst>
          </p:nvPr>
        </p:nvGraphicFramePr>
        <p:xfrm>
          <a:off x="1410244" y="4509120"/>
          <a:ext cx="5724127" cy="140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53"/>
                <a:gridCol w="2073353"/>
                <a:gridCol w="1900421"/>
              </a:tblGrid>
              <a:tr h="675346">
                <a:tc>
                  <a:txBody>
                    <a:bodyPr/>
                    <a:lstStyle/>
                    <a:p>
                      <a:pPr algn="ctr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Critères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Scénario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p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roductif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Conditions actuelles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Ellipse 8"/>
          <p:cNvSpPr/>
          <p:nvPr/>
        </p:nvSpPr>
        <p:spPr>
          <a:xfrm>
            <a:off x="5868144" y="5301208"/>
            <a:ext cx="576064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</a:t>
            </a:r>
            <a:endParaRPr lang="fr-FR" sz="22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3" name="Espace réservé du contenu 5" descr="Carte abattages Franc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293" t="14501" r="36858" b="7991"/>
          <a:stretch>
            <a:fillRect/>
          </a:stretch>
        </p:blipFill>
        <p:spPr>
          <a:xfrm>
            <a:off x="6012159" y="509771"/>
            <a:ext cx="2304257" cy="230425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01859"/>
            <a:ext cx="2453605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Carte abattages France2.png"/>
          <p:cNvPicPr>
            <a:picLocks noChangeAspect="1"/>
          </p:cNvPicPr>
          <p:nvPr/>
        </p:nvPicPr>
        <p:blipFill>
          <a:blip r:embed="rId2" cstate="print"/>
          <a:srcRect l="68595" t="11852" b="54381"/>
          <a:stretch>
            <a:fillRect/>
          </a:stretch>
        </p:blipFill>
        <p:spPr>
          <a:xfrm>
            <a:off x="6588224" y="2814027"/>
            <a:ext cx="1728192" cy="13149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467544" y="476672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491880" y="509771"/>
            <a:ext cx="21602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Un réseau d’abattoirs dual</a:t>
            </a:r>
            <a:endParaRPr lang="fr-FR" sz="1300" b="1" dirty="0"/>
          </a:p>
        </p:txBody>
      </p:sp>
      <p:sp>
        <p:nvSpPr>
          <p:cNvPr id="33" name="Ellipse 32"/>
          <p:cNvSpPr/>
          <p:nvPr/>
        </p:nvSpPr>
        <p:spPr>
          <a:xfrm>
            <a:off x="6048672" y="797803"/>
            <a:ext cx="1224136" cy="8640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18773279">
            <a:off x="6855047" y="1498282"/>
            <a:ext cx="1331715" cy="822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 rot="1200310">
            <a:off x="7056784" y="653787"/>
            <a:ext cx="1259632" cy="6480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 rot="1567345">
            <a:off x="6408712" y="2165955"/>
            <a:ext cx="792088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space réservé du contenu 8"/>
          <p:cNvSpPr txBox="1">
            <a:spLocks/>
          </p:cNvSpPr>
          <p:nvPr/>
        </p:nvSpPr>
        <p:spPr>
          <a:xfrm>
            <a:off x="107504" y="764704"/>
            <a:ext cx="3528392" cy="3168352"/>
          </a:xfrm>
          <a:prstGeom prst="rect">
            <a:avLst/>
          </a:prstGeom>
          <a:solidFill>
            <a:srgbClr val="FFC000"/>
          </a:solidFill>
          <a:ln w="22225">
            <a:noFill/>
            <a:prstDash val="sysDash"/>
          </a:ln>
        </p:spPr>
        <p:txBody>
          <a:bodyPr/>
          <a:lstStyle/>
          <a:p>
            <a:pPr marL="271463" marR="0" lvl="0" indent="-271463" algn="ctr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lang="fr-FR" sz="1300" b="1" u="sng" kern="0" dirty="0" smtClean="0">
                <a:latin typeface="+mn-lt"/>
                <a:cs typeface="+mn-cs"/>
              </a:rPr>
              <a:t>Bassin Sud </a:t>
            </a:r>
            <a:r>
              <a:rPr lang="fr-FR" sz="1300" b="1" kern="0" dirty="0" smtClean="0">
                <a:latin typeface="+mn-lt"/>
                <a:cs typeface="+mn-cs"/>
              </a:rPr>
              <a:t>(2010):</a:t>
            </a:r>
          </a:p>
          <a:p>
            <a:pPr marL="177800" marR="0" lvl="0" indent="-17780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Taille : </a:t>
            </a:r>
          </a:p>
          <a:p>
            <a:pPr marL="174625" marR="0" lvl="0" indent="-174625" algn="just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outils 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 plus petites dimensions que dans les autres bassins français</a:t>
            </a:r>
            <a:endParaRPr kumimoji="0" lang="fr-FR" sz="13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just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lang="fr-FR" sz="1300" kern="0" baseline="0" dirty="0" smtClean="0">
                <a:latin typeface="+mn-lt"/>
                <a:cs typeface="+mn-cs"/>
              </a:rPr>
              <a:t>Des opérateurs privés</a:t>
            </a:r>
            <a:r>
              <a:rPr lang="fr-FR" sz="1300" kern="0" dirty="0" smtClean="0">
                <a:latin typeface="+mn-lt"/>
                <a:cs typeface="+mn-cs"/>
              </a:rPr>
              <a:t> dominant (concentration)</a:t>
            </a:r>
            <a:endParaRPr lang="fr-FR" sz="1300" kern="0" dirty="0" smtClean="0">
              <a:latin typeface="+mn-lt"/>
              <a:cs typeface="+mn-cs"/>
            </a:endParaRPr>
          </a:p>
          <a:p>
            <a:pPr marL="174625" marR="0" lvl="0" indent="-174625" algn="just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Gouvernance : </a:t>
            </a:r>
          </a:p>
          <a:p>
            <a:pPr marL="174625" marR="0" lvl="0" indent="-174625" algn="just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kumimoji="0" lang="fr-FR" sz="13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66 %  des animaux</a:t>
            </a:r>
            <a:r>
              <a:rPr kumimoji="0" lang="fr-FR" sz="13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restent élevés et abattus localement : une faible dispersion des flux / autres bassins</a:t>
            </a:r>
          </a:p>
          <a:p>
            <a:pPr marL="174625" marR="0" lvl="0" indent="-174625" algn="just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r>
              <a:rPr lang="fr-FR" sz="1300" kern="0" dirty="0" smtClean="0"/>
              <a:t>80 % du tonnage est traité sur des outils privés : tonnage moyen public 3.400 tec contre 10.000 tec pour les outils privés</a:t>
            </a:r>
            <a:endParaRPr kumimoji="0" lang="fr-FR" sz="13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buFontTx/>
              <a:buChar char="-"/>
              <a:tabLst/>
              <a:defRPr/>
            </a:pPr>
            <a:endParaRPr lang="fr-FR" sz="600" kern="0" baseline="0" dirty="0"/>
          </a:p>
          <a:p>
            <a:pPr marR="0" lvl="0" algn="ctr" defTabSz="914400" rtl="0" eaLnBrk="0" fontAlgn="base" latinLnBrk="0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60000"/>
              <a:tabLst/>
              <a:defRPr/>
            </a:pP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 maillon abattoir très </a:t>
            </a:r>
            <a:r>
              <a:rPr kumimoji="0" lang="fr-FR" sz="13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fragile : contraintes sur outils</a:t>
            </a:r>
            <a:r>
              <a:rPr kumimoji="0" lang="fr-FR" sz="13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publics et privés</a:t>
            </a:r>
            <a:endParaRPr kumimoji="0" lang="fr-FR" sz="13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6336704" y="1877923"/>
            <a:ext cx="7200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292080" y="4221088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Des outils</a:t>
            </a:r>
          </a:p>
          <a:p>
            <a:r>
              <a:rPr lang="fr-FR" sz="1200" i="1" dirty="0" smtClean="0"/>
              <a:t>plutôt « petits » et à tendance multi-espèces</a:t>
            </a:r>
            <a:endParaRPr lang="fr-FR" sz="1200" i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4211960" y="79780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/>
              <a:t>Des outils concentrant les volumes</a:t>
            </a:r>
            <a:endParaRPr lang="fr-FR" sz="1200" dirty="0"/>
          </a:p>
        </p:txBody>
      </p:sp>
      <p:sp>
        <p:nvSpPr>
          <p:cNvPr id="29" name="ZoneTexte 28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31" name="Flèche vers le bas 30"/>
          <p:cNvSpPr/>
          <p:nvPr/>
        </p:nvSpPr>
        <p:spPr>
          <a:xfrm>
            <a:off x="1403648" y="3861048"/>
            <a:ext cx="576064" cy="6532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322452" y="4653136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AMELIORER L’EFFICIENCE INDUSTRIELLE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19818" y="6452755"/>
            <a:ext cx="2521356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OPTIMISER LA LOGISITIQUE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635896" y="522920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Soutien à l’investissement</a:t>
            </a:r>
            <a:r>
              <a:rPr lang="fr-FR" dirty="0" smtClean="0"/>
              <a:t>?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Schéma interrégional des abattoirs : abattoirs filières / abattoirs services de proximité pour le territoire ? 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311369" y="5819778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CAPACITES D’ABATTAGE « LOCALES »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323528" y="5243714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ACCOMPAGNER UNE RESTRUCTURATION INEVITABLE</a:t>
            </a:r>
          </a:p>
        </p:txBody>
      </p:sp>
      <p:sp>
        <p:nvSpPr>
          <p:cNvPr id="25" name="Ellipse 24"/>
          <p:cNvSpPr/>
          <p:nvPr/>
        </p:nvSpPr>
        <p:spPr>
          <a:xfrm>
            <a:off x="3923928" y="2924944"/>
            <a:ext cx="1512168" cy="1800200"/>
          </a:xfrm>
          <a:prstGeom prst="ellipse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419872" y="692696"/>
            <a:ext cx="4824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Carte : analyse des flux des Gros Bovins en 2010</a:t>
            </a:r>
            <a:endParaRPr lang="fr-FR" sz="1000" dirty="0"/>
          </a:p>
        </p:txBody>
      </p:sp>
      <p:sp>
        <p:nvSpPr>
          <p:cNvPr id="87" name="ZoneTexte 86"/>
          <p:cNvSpPr txBox="1"/>
          <p:nvPr/>
        </p:nvSpPr>
        <p:spPr>
          <a:xfrm>
            <a:off x="6444208" y="6237312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i="1" dirty="0" smtClean="0"/>
              <a:t>Source : BDNI, 2010</a:t>
            </a:r>
            <a:endParaRPr lang="fr-FR" sz="900" i="1" dirty="0"/>
          </a:p>
        </p:txBody>
      </p:sp>
      <p:grpSp>
        <p:nvGrpSpPr>
          <p:cNvPr id="21" name="Grouper 19"/>
          <p:cNvGrpSpPr/>
          <p:nvPr/>
        </p:nvGrpSpPr>
        <p:grpSpPr>
          <a:xfrm>
            <a:off x="3419872" y="1196752"/>
            <a:ext cx="4680520" cy="4968552"/>
            <a:chOff x="655111" y="101600"/>
            <a:chExt cx="5677901" cy="5709965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2" cstate="print"/>
            <a:srcRect l="8844" r="14206" b="14198"/>
            <a:stretch>
              <a:fillRect/>
            </a:stretch>
          </p:blipFill>
          <p:spPr>
            <a:xfrm>
              <a:off x="655111" y="101600"/>
              <a:ext cx="5677901" cy="5709965"/>
            </a:xfrm>
            <a:prstGeom prst="rect">
              <a:avLst/>
            </a:prstGeom>
          </p:spPr>
        </p:pic>
        <p:sp>
          <p:nvSpPr>
            <p:cNvPr id="23" name="Forme libre 22"/>
            <p:cNvSpPr/>
            <p:nvPr/>
          </p:nvSpPr>
          <p:spPr>
            <a:xfrm>
              <a:off x="313944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515360" y="413512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dirty="0" smtClean="0"/>
                <a:t>66%</a:t>
              </a:r>
              <a:endParaRPr lang="fr-FR" sz="900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3261360" y="3698240"/>
              <a:ext cx="375920" cy="3454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>
                  <a:solidFill>
                    <a:schemeClr val="tx1"/>
                  </a:solidFill>
                </a:rPr>
                <a:t>8</a:t>
              </a:r>
              <a:r>
                <a:rPr lang="fr-FR" sz="700" dirty="0" smtClean="0">
                  <a:solidFill>
                    <a:schemeClr val="tx1"/>
                  </a:solidFill>
                </a:rPr>
                <a:t>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2621280" y="431800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4%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3850640" y="301752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 smtClean="0">
                  <a:solidFill>
                    <a:schemeClr val="tx1"/>
                  </a:solidFill>
                </a:rPr>
                <a:t>4%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3083560" y="44907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700" dirty="0">
                  <a:solidFill>
                    <a:schemeClr val="tx1"/>
                  </a:solidFill>
                </a:rPr>
                <a:t>2</a:t>
              </a:r>
              <a:r>
                <a:rPr lang="fr-FR" sz="700" dirty="0" smtClean="0">
                  <a:solidFill>
                    <a:schemeClr val="tx1"/>
                  </a:solidFill>
                </a:rPr>
                <a:t>%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er 3"/>
          <p:cNvGrpSpPr/>
          <p:nvPr/>
        </p:nvGrpSpPr>
        <p:grpSpPr>
          <a:xfrm>
            <a:off x="323528" y="1412776"/>
            <a:ext cx="2627784" cy="2304256"/>
            <a:chOff x="876300" y="101600"/>
            <a:chExt cx="7378700" cy="66548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01600"/>
              <a:ext cx="7378700" cy="6654800"/>
            </a:xfrm>
            <a:prstGeom prst="rect">
              <a:avLst/>
            </a:prstGeom>
          </p:spPr>
        </p:pic>
        <p:sp>
          <p:nvSpPr>
            <p:cNvPr id="18" name="Forme libre 17"/>
            <p:cNvSpPr/>
            <p:nvPr/>
          </p:nvSpPr>
          <p:spPr>
            <a:xfrm>
              <a:off x="3830320" y="3169920"/>
              <a:ext cx="833120" cy="975360"/>
            </a:xfrm>
            <a:custGeom>
              <a:avLst/>
              <a:gdLst>
                <a:gd name="connsiteX0" fmla="*/ 609600 w 833120"/>
                <a:gd name="connsiteY0" fmla="*/ 0 h 975360"/>
                <a:gd name="connsiteX1" fmla="*/ 457200 w 833120"/>
                <a:gd name="connsiteY1" fmla="*/ 50800 h 975360"/>
                <a:gd name="connsiteX2" fmla="*/ 314960 w 833120"/>
                <a:gd name="connsiteY2" fmla="*/ 71120 h 975360"/>
                <a:gd name="connsiteX3" fmla="*/ 314960 w 833120"/>
                <a:gd name="connsiteY3" fmla="*/ 71120 h 975360"/>
                <a:gd name="connsiteX4" fmla="*/ 152400 w 833120"/>
                <a:gd name="connsiteY4" fmla="*/ 30480 h 975360"/>
                <a:gd name="connsiteX5" fmla="*/ 40640 w 833120"/>
                <a:gd name="connsiteY5" fmla="*/ 182880 h 975360"/>
                <a:gd name="connsiteX6" fmla="*/ 91440 w 833120"/>
                <a:gd name="connsiteY6" fmla="*/ 284480 h 975360"/>
                <a:gd name="connsiteX7" fmla="*/ 0 w 833120"/>
                <a:gd name="connsiteY7" fmla="*/ 477520 h 975360"/>
                <a:gd name="connsiteX8" fmla="*/ 50800 w 833120"/>
                <a:gd name="connsiteY8" fmla="*/ 548640 h 975360"/>
                <a:gd name="connsiteX9" fmla="*/ 142240 w 833120"/>
                <a:gd name="connsiteY9" fmla="*/ 538480 h 975360"/>
                <a:gd name="connsiteX10" fmla="*/ 274320 w 833120"/>
                <a:gd name="connsiteY10" fmla="*/ 640080 h 975360"/>
                <a:gd name="connsiteX11" fmla="*/ 274320 w 833120"/>
                <a:gd name="connsiteY11" fmla="*/ 812800 h 975360"/>
                <a:gd name="connsiteX12" fmla="*/ 325120 w 833120"/>
                <a:gd name="connsiteY12" fmla="*/ 914400 h 975360"/>
                <a:gd name="connsiteX13" fmla="*/ 640080 w 833120"/>
                <a:gd name="connsiteY13" fmla="*/ 975360 h 975360"/>
                <a:gd name="connsiteX14" fmla="*/ 690880 w 833120"/>
                <a:gd name="connsiteY14" fmla="*/ 731520 h 975360"/>
                <a:gd name="connsiteX15" fmla="*/ 833120 w 833120"/>
                <a:gd name="connsiteY15" fmla="*/ 640080 h 975360"/>
                <a:gd name="connsiteX16" fmla="*/ 802640 w 833120"/>
                <a:gd name="connsiteY16" fmla="*/ 497840 h 975360"/>
                <a:gd name="connsiteX17" fmla="*/ 822960 w 833120"/>
                <a:gd name="connsiteY17" fmla="*/ 203200 h 975360"/>
                <a:gd name="connsiteX18" fmla="*/ 802640 w 833120"/>
                <a:gd name="connsiteY18" fmla="*/ 101600 h 975360"/>
                <a:gd name="connsiteX19" fmla="*/ 609600 w 833120"/>
                <a:gd name="connsiteY19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120" h="975360">
                  <a:moveTo>
                    <a:pt x="609600" y="0"/>
                  </a:moveTo>
                  <a:lnTo>
                    <a:pt x="457200" y="50800"/>
                  </a:lnTo>
                  <a:lnTo>
                    <a:pt x="314960" y="71120"/>
                  </a:lnTo>
                  <a:lnTo>
                    <a:pt x="314960" y="71120"/>
                  </a:lnTo>
                  <a:lnTo>
                    <a:pt x="152400" y="30480"/>
                  </a:lnTo>
                  <a:lnTo>
                    <a:pt x="40640" y="182880"/>
                  </a:lnTo>
                  <a:lnTo>
                    <a:pt x="91440" y="284480"/>
                  </a:lnTo>
                  <a:lnTo>
                    <a:pt x="0" y="477520"/>
                  </a:lnTo>
                  <a:lnTo>
                    <a:pt x="50800" y="548640"/>
                  </a:lnTo>
                  <a:lnTo>
                    <a:pt x="142240" y="538480"/>
                  </a:lnTo>
                  <a:lnTo>
                    <a:pt x="274320" y="640080"/>
                  </a:lnTo>
                  <a:lnTo>
                    <a:pt x="274320" y="812800"/>
                  </a:lnTo>
                  <a:lnTo>
                    <a:pt x="325120" y="914400"/>
                  </a:lnTo>
                  <a:lnTo>
                    <a:pt x="640080" y="975360"/>
                  </a:lnTo>
                  <a:lnTo>
                    <a:pt x="690880" y="731520"/>
                  </a:lnTo>
                  <a:lnTo>
                    <a:pt x="833120" y="640080"/>
                  </a:lnTo>
                  <a:lnTo>
                    <a:pt x="802640" y="497840"/>
                  </a:lnTo>
                  <a:lnTo>
                    <a:pt x="822960" y="203200"/>
                  </a:lnTo>
                  <a:lnTo>
                    <a:pt x="802640" y="101600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972560" y="334264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49%</a:t>
              </a:r>
              <a:endParaRPr lang="fr-FR" sz="2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663440" y="2987040"/>
              <a:ext cx="518160" cy="3454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11%</a:t>
              </a:r>
              <a:endParaRPr lang="fr-FR" sz="200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297680" y="4663440"/>
              <a:ext cx="51816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/>
                <a:t>5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181600" y="3383280"/>
              <a:ext cx="35560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/>
                <a:t>4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5506720" y="33528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3652520" y="38709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3418840" y="35255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3596640" y="29870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3200400" y="23977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5273040" y="28244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er 24"/>
          <p:cNvGrpSpPr/>
          <p:nvPr/>
        </p:nvGrpSpPr>
        <p:grpSpPr>
          <a:xfrm>
            <a:off x="323528" y="4293096"/>
            <a:ext cx="2627784" cy="2305057"/>
            <a:chOff x="0" y="0"/>
            <a:chExt cx="7378700" cy="6654800"/>
          </a:xfrm>
        </p:grpSpPr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78700" cy="6654800"/>
            </a:xfrm>
            <a:prstGeom prst="rect">
              <a:avLst/>
            </a:prstGeom>
          </p:spPr>
        </p:pic>
        <p:sp>
          <p:nvSpPr>
            <p:cNvPr id="39" name="Forme libre 38"/>
            <p:cNvSpPr/>
            <p:nvPr/>
          </p:nvSpPr>
          <p:spPr>
            <a:xfrm>
              <a:off x="3665220" y="1778000"/>
              <a:ext cx="1310640" cy="2326640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4127500" y="2428879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73%</a:t>
              </a:r>
              <a:endParaRPr lang="fr-FR" sz="200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309620" y="35458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4798060" y="29972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2288540" y="22961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5306060" y="3027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3487420" y="4551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ZoneTexte 45"/>
          <p:cNvSpPr txBox="1"/>
          <p:nvPr/>
        </p:nvSpPr>
        <p:spPr>
          <a:xfrm>
            <a:off x="323528" y="908720"/>
            <a:ext cx="24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49% des volumes de GB de 2010 restaient dans le bassin. Dont 30 % centrés sur la </a:t>
            </a:r>
            <a:r>
              <a:rPr lang="fr-FR" sz="900" i="1" dirty="0" err="1" smtClean="0"/>
              <a:t>Hte</a:t>
            </a:r>
            <a:r>
              <a:rPr lang="fr-FR" sz="900" i="1" dirty="0" smtClean="0"/>
              <a:t> Vienne</a:t>
            </a:r>
            <a:endParaRPr lang="fr-FR" sz="900" i="1" dirty="0"/>
          </a:p>
        </p:txBody>
      </p:sp>
      <p:sp>
        <p:nvSpPr>
          <p:cNvPr id="47" name="ZoneTexte 46"/>
          <p:cNvSpPr txBox="1"/>
          <p:nvPr/>
        </p:nvSpPr>
        <p:spPr>
          <a:xfrm>
            <a:off x="467544" y="4005064"/>
            <a:ext cx="22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73% des volumes de GB de 2010 restaient dans le bassin, dont 26 % sur la Loire</a:t>
            </a:r>
            <a:endParaRPr lang="fr-FR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1520" y="1628800"/>
            <a:ext cx="4176464" cy="3231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fr-FR" sz="1500" b="1" dirty="0" smtClean="0">
                <a:solidFill>
                  <a:schemeClr val="tx1"/>
                </a:solidFill>
              </a:rPr>
              <a:t>Comparaison Abattages/production</a:t>
            </a:r>
            <a:endParaRPr lang="fr-FR" sz="1500" b="1" dirty="0">
              <a:solidFill>
                <a:schemeClr val="tx1"/>
              </a:solidFill>
            </a:endParaRPr>
          </a:p>
        </p:txBody>
      </p:sp>
      <p:sp>
        <p:nvSpPr>
          <p:cNvPr id="60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476672"/>
          </a:xfrm>
        </p:spPr>
        <p:txBody>
          <a:bodyPr/>
          <a:lstStyle/>
          <a:p>
            <a:r>
              <a:rPr lang="fr-FR" sz="2200" dirty="0" smtClean="0"/>
              <a:t>Les outils de transformation : les flux</a:t>
            </a:r>
            <a:endParaRPr lang="fr-FR" sz="22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467544" y="476672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2</a:t>
            </a:r>
          </a:p>
          <a:p>
            <a:pPr algn="ctr"/>
            <a:endParaRPr lang="fr-FR" sz="1000" dirty="0"/>
          </a:p>
        </p:txBody>
      </p:sp>
      <p:sp>
        <p:nvSpPr>
          <p:cNvPr id="61" name="Flèche vers le bas 60"/>
          <p:cNvSpPr/>
          <p:nvPr/>
        </p:nvSpPr>
        <p:spPr>
          <a:xfrm>
            <a:off x="2339752" y="5085184"/>
            <a:ext cx="684076" cy="730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395536" y="5949280"/>
            <a:ext cx="252135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ABATTAGES HORS REGION?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3347864" y="5805264"/>
            <a:ext cx="2521356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SECURISER LES APPROVISIONNEMENTS DES OUTILS REGIONAUX</a:t>
            </a:r>
          </a:p>
        </p:txBody>
      </p:sp>
      <p:graphicFrame>
        <p:nvGraphicFramePr>
          <p:cNvPr id="16" name="Graphique 15"/>
          <p:cNvGraphicFramePr/>
          <p:nvPr/>
        </p:nvGraphicFramePr>
        <p:xfrm>
          <a:off x="323528" y="2204864"/>
          <a:ext cx="53285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27584" y="908720"/>
            <a:ext cx="2520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Une offre-demande équilibrée !</a:t>
            </a:r>
          </a:p>
          <a:p>
            <a:pPr algn="ctr"/>
            <a:r>
              <a:rPr lang="fr-FR" sz="1300" dirty="0" smtClean="0"/>
              <a:t>Sauf pour vaches viande</a:t>
            </a:r>
            <a:endParaRPr lang="fr-FR" sz="1300" dirty="0"/>
          </a:p>
        </p:txBody>
      </p:sp>
      <p:sp>
        <p:nvSpPr>
          <p:cNvPr id="18" name="Flèche droite 17"/>
          <p:cNvSpPr/>
          <p:nvPr/>
        </p:nvSpPr>
        <p:spPr>
          <a:xfrm rot="10800000">
            <a:off x="3635896" y="2780928"/>
            <a:ext cx="432048" cy="288032"/>
          </a:xfrm>
          <a:prstGeom prst="rightArrow">
            <a:avLst/>
          </a:prstGeom>
          <a:solidFill>
            <a:srgbClr val="1F9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1841" y="836712"/>
            <a:ext cx="3856583" cy="233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860032" y="548680"/>
            <a:ext cx="316835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Comparaison Bassin Limousin</a:t>
            </a:r>
            <a:endParaRPr lang="fr-FR" sz="1200" dirty="0"/>
          </a:p>
        </p:txBody>
      </p:sp>
      <p:sp>
        <p:nvSpPr>
          <p:cNvPr id="21" name="Flèche droite 20"/>
          <p:cNvSpPr/>
          <p:nvPr/>
        </p:nvSpPr>
        <p:spPr>
          <a:xfrm rot="10800000">
            <a:off x="7956376" y="2204864"/>
            <a:ext cx="432048" cy="288032"/>
          </a:xfrm>
          <a:prstGeom prst="rightArrow">
            <a:avLst/>
          </a:prstGeom>
          <a:solidFill>
            <a:srgbClr val="1F97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8028384" y="1628800"/>
            <a:ext cx="432048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5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72008"/>
            <a:ext cx="7620000" cy="476672"/>
          </a:xfrm>
        </p:spPr>
        <p:txBody>
          <a:bodyPr/>
          <a:lstStyle/>
          <a:p>
            <a:r>
              <a:rPr lang="fr-FR" sz="2200" dirty="0" smtClean="0"/>
              <a:t>Les enjeux retenus pour lesquels il existe un effet levier et les objectifs à travailler en sous-groupe</a:t>
            </a:r>
            <a:endParaRPr lang="fr-FR" sz="2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7647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7742425"/>
              </p:ext>
            </p:extLst>
          </p:nvPr>
        </p:nvGraphicFramePr>
        <p:xfrm>
          <a:off x="611559" y="1124744"/>
          <a:ext cx="7416825" cy="4176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2472275"/>
                <a:gridCol w="2472275"/>
              </a:tblGrid>
              <a:tr h="899141">
                <a:tc>
                  <a:txBody>
                    <a:bodyPr/>
                    <a:lstStyle/>
                    <a:p>
                      <a:r>
                        <a:rPr lang="fr-FR" dirty="0" smtClean="0"/>
                        <a:t>ENJEUX/PRIORITES</a:t>
                      </a:r>
                      <a:r>
                        <a:rPr lang="fr-FR" baseline="0" dirty="0" smtClean="0"/>
                        <a:t> STRATEGIQUES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OBJECTIFS OPERATIONNELS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PISTES D’ACTION</a:t>
                      </a:r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54622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398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206148" y="2204864"/>
            <a:ext cx="6875793" cy="2232248"/>
            <a:chOff x="1134140" y="2516178"/>
            <a:chExt cx="6875793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1134140" y="3101534"/>
              <a:ext cx="687579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ANNEXES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Données sur Marchés FAM du 29 janvier 2013 et documents issus des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phases 1, 2 et 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128792" cy="555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895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règles du jeu, les objectifs et les attendus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2852936"/>
            <a:ext cx="7848872" cy="3524042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/>
              <a:t>Les règles du jeu :</a:t>
            </a:r>
          </a:p>
          <a:p>
            <a:pPr algn="just"/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3,5h de travail au total, esprit Groupe de Travail</a:t>
            </a:r>
          </a:p>
          <a:p>
            <a:pPr algn="just">
              <a:buFontTx/>
              <a:buChar char="-"/>
            </a:pPr>
            <a:endParaRPr lang="fr-FR" dirty="0" smtClean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3 temps : </a:t>
            </a:r>
          </a:p>
          <a:p>
            <a:pPr algn="just"/>
            <a:endParaRPr lang="fr-FR" sz="5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1 : contexte, enjeux identifiés, premières orientations selon  3 prismes pour structurer les débats (Production, Marchés, Transformation)</a:t>
            </a:r>
          </a:p>
          <a:p>
            <a:pPr marL="266700" indent="-88900" algn="just"/>
            <a:endParaRPr lang="fr-FR" sz="10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2 : travail en sous groupe sur les pistes d’action</a:t>
            </a:r>
          </a:p>
          <a:p>
            <a:pPr marL="266700" indent="-88900" algn="just"/>
            <a:endParaRPr lang="fr-FR" sz="1000" dirty="0" smtClean="0"/>
          </a:p>
          <a:p>
            <a:pPr marL="266700" indent="-88900" algn="just">
              <a:buFont typeface="Wingdings" pitchFamily="2" charset="2"/>
              <a:buChar char="§"/>
            </a:pPr>
            <a:r>
              <a:rPr lang="fr-FR" dirty="0" smtClean="0"/>
              <a:t>Temps 3 : restitution en plénière</a:t>
            </a:r>
          </a:p>
          <a:p>
            <a:pPr marL="266700" indent="-88900" algn="just">
              <a:buFont typeface="Wingdings" pitchFamily="2" charset="2"/>
              <a:buChar char="§"/>
            </a:pPr>
            <a:endParaRPr lang="fr-FR" dirty="0" smtClean="0"/>
          </a:p>
          <a:p>
            <a:pPr marL="177800" indent="-177800" algn="just">
              <a:buFont typeface="Wingdings" pitchFamily="2" charset="2"/>
              <a:buChar char="ü"/>
            </a:pPr>
            <a:r>
              <a:rPr lang="fr-FR" dirty="0" smtClean="0"/>
              <a:t>Nomination d’un rapporteur par groupe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23528" y="836712"/>
            <a:ext cx="7848872" cy="1754326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objectifs :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Passer du diagnostic aux enjeux : un échange autour de la situation </a:t>
            </a:r>
          </a:p>
          <a:p>
            <a:pPr>
              <a:buFont typeface="Wingdings" pitchFamily="2" charset="2"/>
              <a:buChar char="Ø"/>
            </a:pPr>
            <a:endParaRPr lang="fr-FR" b="1" dirty="0" smtClean="0"/>
          </a:p>
          <a:p>
            <a:pPr>
              <a:buFont typeface="Wingdings" pitchFamily="2" charset="2"/>
              <a:buChar char="Ø"/>
            </a:pPr>
            <a:r>
              <a:rPr lang="fr-FR" b="1" dirty="0" smtClean="0"/>
              <a:t> </a:t>
            </a:r>
            <a:r>
              <a:rPr lang="fr-FR" dirty="0" smtClean="0"/>
              <a:t>Identifier des orientations : un travail en sous groupes à partir des enjeux</a:t>
            </a:r>
          </a:p>
          <a:p>
            <a:r>
              <a:rPr lang="fr-FR" b="1" dirty="0" smtClean="0"/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3184"/>
            <a:ext cx="7488832" cy="49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56535" y="755412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exportés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51720" y="6228020"/>
            <a:ext cx="417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itchFamily="2" charset="2"/>
              </a:rPr>
              <a:t> Grande volatilité des marchés à l’export</a:t>
            </a: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 rot="5400000">
            <a:off x="3556631" y="512394"/>
            <a:ext cx="475028" cy="1123663"/>
          </a:xfrm>
          <a:prstGeom prst="rightBrace">
            <a:avLst>
              <a:gd name="adj1" fmla="val 8333"/>
              <a:gd name="adj2" fmla="val 512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6003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41507"/>
            <a:ext cx="7321624" cy="49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199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 marchés 2012-2013 </a:t>
            </a:r>
            <a:r>
              <a:rPr lang="fr-FR" sz="2400" dirty="0" smtClean="0"/>
              <a:t>(source FAM)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B65C-ADCD-4CEA-9F61-630E26B0B415}" type="datetime1">
              <a:rPr lang="fr-FR" smtClean="0"/>
              <a:pPr/>
              <a:t>19/02/2013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760514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89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7" name="Grouper 16"/>
          <p:cNvGrpSpPr/>
          <p:nvPr/>
        </p:nvGrpSpPr>
        <p:grpSpPr>
          <a:xfrm>
            <a:off x="3308973" y="3865598"/>
            <a:ext cx="2933010" cy="2753503"/>
            <a:chOff x="2540" y="101600"/>
            <a:chExt cx="7378700" cy="66548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" y="101600"/>
              <a:ext cx="7378700" cy="6654800"/>
            </a:xfrm>
            <a:prstGeom prst="rect">
              <a:avLst/>
            </a:prstGeom>
          </p:spPr>
        </p:pic>
        <p:sp>
          <p:nvSpPr>
            <p:cNvPr id="9" name="Forme libre 8"/>
            <p:cNvSpPr/>
            <p:nvPr/>
          </p:nvSpPr>
          <p:spPr>
            <a:xfrm>
              <a:off x="313944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3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3515360" y="4135120"/>
              <a:ext cx="751553" cy="52832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300" dirty="0" smtClean="0"/>
                <a:t>66%</a:t>
              </a:r>
              <a:endParaRPr lang="fr-FR" sz="300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261360" y="3698240"/>
              <a:ext cx="375920" cy="34544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/>
                <a:t>8</a:t>
              </a:r>
              <a:r>
                <a:rPr lang="fr-FR" sz="300" dirty="0" smtClean="0"/>
                <a:t>%</a:t>
              </a:r>
              <a:endParaRPr lang="fr-FR" sz="300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621280" y="431800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3850640" y="3017520"/>
              <a:ext cx="33528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 smtClean="0"/>
                <a:t>4%</a:t>
              </a:r>
              <a:endParaRPr lang="fr-FR" sz="300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3083560" y="44907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300" dirty="0">
                  <a:solidFill>
                    <a:schemeClr val="tx1"/>
                  </a:solidFill>
                </a:rPr>
                <a:t>2</a:t>
              </a:r>
              <a:r>
                <a:rPr lang="fr-FR" sz="300" dirty="0" smtClean="0">
                  <a:solidFill>
                    <a:schemeClr val="tx1"/>
                  </a:solidFill>
                </a:rPr>
                <a:t>%</a:t>
              </a:r>
              <a:endParaRPr lang="fr-FR" sz="3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r 3"/>
          <p:cNvGrpSpPr/>
          <p:nvPr/>
        </p:nvGrpSpPr>
        <p:grpSpPr>
          <a:xfrm>
            <a:off x="122347" y="3856044"/>
            <a:ext cx="3332015" cy="2754682"/>
            <a:chOff x="876300" y="101600"/>
            <a:chExt cx="7378700" cy="6654800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6300" y="101600"/>
              <a:ext cx="7378700" cy="6654800"/>
            </a:xfrm>
            <a:prstGeom prst="rect">
              <a:avLst/>
            </a:prstGeom>
          </p:spPr>
        </p:pic>
        <p:sp>
          <p:nvSpPr>
            <p:cNvPr id="17" name="Forme libre 16"/>
            <p:cNvSpPr/>
            <p:nvPr/>
          </p:nvSpPr>
          <p:spPr>
            <a:xfrm>
              <a:off x="3830320" y="3169920"/>
              <a:ext cx="833120" cy="975360"/>
            </a:xfrm>
            <a:custGeom>
              <a:avLst/>
              <a:gdLst>
                <a:gd name="connsiteX0" fmla="*/ 609600 w 833120"/>
                <a:gd name="connsiteY0" fmla="*/ 0 h 975360"/>
                <a:gd name="connsiteX1" fmla="*/ 457200 w 833120"/>
                <a:gd name="connsiteY1" fmla="*/ 50800 h 975360"/>
                <a:gd name="connsiteX2" fmla="*/ 314960 w 833120"/>
                <a:gd name="connsiteY2" fmla="*/ 71120 h 975360"/>
                <a:gd name="connsiteX3" fmla="*/ 314960 w 833120"/>
                <a:gd name="connsiteY3" fmla="*/ 71120 h 975360"/>
                <a:gd name="connsiteX4" fmla="*/ 152400 w 833120"/>
                <a:gd name="connsiteY4" fmla="*/ 30480 h 975360"/>
                <a:gd name="connsiteX5" fmla="*/ 40640 w 833120"/>
                <a:gd name="connsiteY5" fmla="*/ 182880 h 975360"/>
                <a:gd name="connsiteX6" fmla="*/ 91440 w 833120"/>
                <a:gd name="connsiteY6" fmla="*/ 284480 h 975360"/>
                <a:gd name="connsiteX7" fmla="*/ 0 w 833120"/>
                <a:gd name="connsiteY7" fmla="*/ 477520 h 975360"/>
                <a:gd name="connsiteX8" fmla="*/ 50800 w 833120"/>
                <a:gd name="connsiteY8" fmla="*/ 548640 h 975360"/>
                <a:gd name="connsiteX9" fmla="*/ 142240 w 833120"/>
                <a:gd name="connsiteY9" fmla="*/ 538480 h 975360"/>
                <a:gd name="connsiteX10" fmla="*/ 274320 w 833120"/>
                <a:gd name="connsiteY10" fmla="*/ 640080 h 975360"/>
                <a:gd name="connsiteX11" fmla="*/ 274320 w 833120"/>
                <a:gd name="connsiteY11" fmla="*/ 812800 h 975360"/>
                <a:gd name="connsiteX12" fmla="*/ 325120 w 833120"/>
                <a:gd name="connsiteY12" fmla="*/ 914400 h 975360"/>
                <a:gd name="connsiteX13" fmla="*/ 640080 w 833120"/>
                <a:gd name="connsiteY13" fmla="*/ 975360 h 975360"/>
                <a:gd name="connsiteX14" fmla="*/ 690880 w 833120"/>
                <a:gd name="connsiteY14" fmla="*/ 731520 h 975360"/>
                <a:gd name="connsiteX15" fmla="*/ 833120 w 833120"/>
                <a:gd name="connsiteY15" fmla="*/ 640080 h 975360"/>
                <a:gd name="connsiteX16" fmla="*/ 802640 w 833120"/>
                <a:gd name="connsiteY16" fmla="*/ 497840 h 975360"/>
                <a:gd name="connsiteX17" fmla="*/ 822960 w 833120"/>
                <a:gd name="connsiteY17" fmla="*/ 203200 h 975360"/>
                <a:gd name="connsiteX18" fmla="*/ 802640 w 833120"/>
                <a:gd name="connsiteY18" fmla="*/ 101600 h 975360"/>
                <a:gd name="connsiteX19" fmla="*/ 609600 w 833120"/>
                <a:gd name="connsiteY19" fmla="*/ 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120" h="975360">
                  <a:moveTo>
                    <a:pt x="609600" y="0"/>
                  </a:moveTo>
                  <a:lnTo>
                    <a:pt x="457200" y="50800"/>
                  </a:lnTo>
                  <a:lnTo>
                    <a:pt x="314960" y="71120"/>
                  </a:lnTo>
                  <a:lnTo>
                    <a:pt x="314960" y="71120"/>
                  </a:lnTo>
                  <a:lnTo>
                    <a:pt x="152400" y="30480"/>
                  </a:lnTo>
                  <a:lnTo>
                    <a:pt x="40640" y="182880"/>
                  </a:lnTo>
                  <a:lnTo>
                    <a:pt x="91440" y="284480"/>
                  </a:lnTo>
                  <a:lnTo>
                    <a:pt x="0" y="477520"/>
                  </a:lnTo>
                  <a:lnTo>
                    <a:pt x="50800" y="548640"/>
                  </a:lnTo>
                  <a:lnTo>
                    <a:pt x="142240" y="538480"/>
                  </a:lnTo>
                  <a:lnTo>
                    <a:pt x="274320" y="640080"/>
                  </a:lnTo>
                  <a:lnTo>
                    <a:pt x="274320" y="812800"/>
                  </a:lnTo>
                  <a:lnTo>
                    <a:pt x="325120" y="914400"/>
                  </a:lnTo>
                  <a:lnTo>
                    <a:pt x="640080" y="975360"/>
                  </a:lnTo>
                  <a:lnTo>
                    <a:pt x="690880" y="731520"/>
                  </a:lnTo>
                  <a:lnTo>
                    <a:pt x="833120" y="640080"/>
                  </a:lnTo>
                  <a:lnTo>
                    <a:pt x="802640" y="497840"/>
                  </a:lnTo>
                  <a:lnTo>
                    <a:pt x="822960" y="203200"/>
                  </a:lnTo>
                  <a:lnTo>
                    <a:pt x="802640" y="101600"/>
                  </a:lnTo>
                  <a:lnTo>
                    <a:pt x="609600" y="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3972560" y="3342640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49%</a:t>
              </a:r>
              <a:endParaRPr lang="fr-FR" sz="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4663440" y="2987040"/>
              <a:ext cx="518160" cy="34544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11%</a:t>
              </a:r>
              <a:endParaRPr lang="fr-FR" sz="200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4297680" y="4663440"/>
              <a:ext cx="51816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/>
                <a:t>5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181600" y="3383280"/>
              <a:ext cx="355600" cy="34544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/>
                <a:t>4</a:t>
              </a:r>
              <a:r>
                <a:rPr lang="fr-FR" sz="200" dirty="0" smtClean="0"/>
                <a:t>%</a:t>
              </a:r>
              <a:endParaRPr lang="fr-FR" sz="200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5506720" y="33528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3652520" y="38709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3418840" y="352552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3596640" y="29870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3200400" y="23977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5273040" y="28244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er 24"/>
          <p:cNvGrpSpPr/>
          <p:nvPr/>
        </p:nvGrpSpPr>
        <p:grpSpPr>
          <a:xfrm>
            <a:off x="6178657" y="3779401"/>
            <a:ext cx="2965343" cy="2890760"/>
            <a:chOff x="0" y="0"/>
            <a:chExt cx="7378700" cy="66548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378700" cy="6654800"/>
            </a:xfrm>
            <a:prstGeom prst="rect">
              <a:avLst/>
            </a:prstGeom>
          </p:spPr>
        </p:pic>
        <p:sp>
          <p:nvSpPr>
            <p:cNvPr id="30" name="Forme libre 29"/>
            <p:cNvSpPr/>
            <p:nvPr/>
          </p:nvSpPr>
          <p:spPr>
            <a:xfrm>
              <a:off x="3665220" y="1778000"/>
              <a:ext cx="1310640" cy="2326640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4127500" y="2428879"/>
              <a:ext cx="670560" cy="5283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" dirty="0" smtClean="0"/>
                <a:t>73%</a:t>
              </a:r>
              <a:endParaRPr lang="fr-FR" sz="2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3309620" y="354584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 smtClean="0">
                  <a:solidFill>
                    <a:schemeClr val="tx1"/>
                  </a:solidFill>
                </a:rPr>
                <a:t>3%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4798060" y="299720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288540" y="229616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5306060" y="3027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3487420" y="4551680"/>
              <a:ext cx="355600" cy="34544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r-FR" sz="200" dirty="0">
                  <a:solidFill>
                    <a:schemeClr val="tx1"/>
                  </a:solidFill>
                </a:rPr>
                <a:t>2</a:t>
              </a:r>
              <a:r>
                <a:rPr lang="fr-FR" sz="200" dirty="0" smtClean="0">
                  <a:solidFill>
                    <a:schemeClr val="tx1"/>
                  </a:solidFill>
                </a:rPr>
                <a:t>%</a:t>
              </a:r>
              <a:endParaRPr lang="fr-FR" sz="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er 56"/>
          <p:cNvGrpSpPr/>
          <p:nvPr/>
        </p:nvGrpSpPr>
        <p:grpSpPr>
          <a:xfrm>
            <a:off x="1548382" y="267885"/>
            <a:ext cx="4334122" cy="3331781"/>
            <a:chOff x="876300" y="101600"/>
            <a:chExt cx="7378700" cy="6654800"/>
          </a:xfrm>
        </p:grpSpPr>
        <p:grpSp>
          <p:nvGrpSpPr>
            <p:cNvPr id="38" name="Grouper 33"/>
            <p:cNvGrpSpPr/>
            <p:nvPr/>
          </p:nvGrpSpPr>
          <p:grpSpPr>
            <a:xfrm>
              <a:off x="876300" y="101600"/>
              <a:ext cx="7378700" cy="6654800"/>
              <a:chOff x="876300" y="101600"/>
              <a:chExt cx="7378700" cy="6654800"/>
            </a:xfrm>
          </p:grpSpPr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76300" y="101600"/>
                <a:ext cx="7378700" cy="6654800"/>
              </a:xfrm>
              <a:prstGeom prst="rect">
                <a:avLst/>
              </a:prstGeom>
            </p:spPr>
          </p:pic>
          <p:sp>
            <p:nvSpPr>
              <p:cNvPr id="49" name="Forme libre 48"/>
              <p:cNvSpPr/>
              <p:nvPr/>
            </p:nvSpPr>
            <p:spPr>
              <a:xfrm>
                <a:off x="3830320" y="3169920"/>
                <a:ext cx="833120" cy="975360"/>
              </a:xfrm>
              <a:custGeom>
                <a:avLst/>
                <a:gdLst>
                  <a:gd name="connsiteX0" fmla="*/ 609600 w 833120"/>
                  <a:gd name="connsiteY0" fmla="*/ 0 h 975360"/>
                  <a:gd name="connsiteX1" fmla="*/ 457200 w 833120"/>
                  <a:gd name="connsiteY1" fmla="*/ 50800 h 975360"/>
                  <a:gd name="connsiteX2" fmla="*/ 314960 w 833120"/>
                  <a:gd name="connsiteY2" fmla="*/ 71120 h 975360"/>
                  <a:gd name="connsiteX3" fmla="*/ 314960 w 833120"/>
                  <a:gd name="connsiteY3" fmla="*/ 71120 h 975360"/>
                  <a:gd name="connsiteX4" fmla="*/ 152400 w 833120"/>
                  <a:gd name="connsiteY4" fmla="*/ 30480 h 975360"/>
                  <a:gd name="connsiteX5" fmla="*/ 40640 w 833120"/>
                  <a:gd name="connsiteY5" fmla="*/ 182880 h 975360"/>
                  <a:gd name="connsiteX6" fmla="*/ 91440 w 833120"/>
                  <a:gd name="connsiteY6" fmla="*/ 284480 h 975360"/>
                  <a:gd name="connsiteX7" fmla="*/ 0 w 833120"/>
                  <a:gd name="connsiteY7" fmla="*/ 477520 h 975360"/>
                  <a:gd name="connsiteX8" fmla="*/ 50800 w 833120"/>
                  <a:gd name="connsiteY8" fmla="*/ 548640 h 975360"/>
                  <a:gd name="connsiteX9" fmla="*/ 142240 w 833120"/>
                  <a:gd name="connsiteY9" fmla="*/ 538480 h 975360"/>
                  <a:gd name="connsiteX10" fmla="*/ 274320 w 833120"/>
                  <a:gd name="connsiteY10" fmla="*/ 640080 h 975360"/>
                  <a:gd name="connsiteX11" fmla="*/ 274320 w 833120"/>
                  <a:gd name="connsiteY11" fmla="*/ 812800 h 975360"/>
                  <a:gd name="connsiteX12" fmla="*/ 325120 w 833120"/>
                  <a:gd name="connsiteY12" fmla="*/ 914400 h 975360"/>
                  <a:gd name="connsiteX13" fmla="*/ 640080 w 833120"/>
                  <a:gd name="connsiteY13" fmla="*/ 975360 h 975360"/>
                  <a:gd name="connsiteX14" fmla="*/ 690880 w 833120"/>
                  <a:gd name="connsiteY14" fmla="*/ 731520 h 975360"/>
                  <a:gd name="connsiteX15" fmla="*/ 833120 w 833120"/>
                  <a:gd name="connsiteY15" fmla="*/ 640080 h 975360"/>
                  <a:gd name="connsiteX16" fmla="*/ 802640 w 833120"/>
                  <a:gd name="connsiteY16" fmla="*/ 497840 h 975360"/>
                  <a:gd name="connsiteX17" fmla="*/ 822960 w 833120"/>
                  <a:gd name="connsiteY17" fmla="*/ 203200 h 975360"/>
                  <a:gd name="connsiteX18" fmla="*/ 802640 w 833120"/>
                  <a:gd name="connsiteY18" fmla="*/ 101600 h 975360"/>
                  <a:gd name="connsiteX19" fmla="*/ 609600 w 833120"/>
                  <a:gd name="connsiteY19" fmla="*/ 0 h 97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3120" h="975360">
                    <a:moveTo>
                      <a:pt x="609600" y="0"/>
                    </a:moveTo>
                    <a:lnTo>
                      <a:pt x="457200" y="50800"/>
                    </a:lnTo>
                    <a:lnTo>
                      <a:pt x="314960" y="71120"/>
                    </a:lnTo>
                    <a:lnTo>
                      <a:pt x="314960" y="71120"/>
                    </a:lnTo>
                    <a:lnTo>
                      <a:pt x="152400" y="30480"/>
                    </a:lnTo>
                    <a:lnTo>
                      <a:pt x="40640" y="182880"/>
                    </a:lnTo>
                    <a:lnTo>
                      <a:pt x="91440" y="284480"/>
                    </a:lnTo>
                    <a:lnTo>
                      <a:pt x="0" y="477520"/>
                    </a:lnTo>
                    <a:lnTo>
                      <a:pt x="50800" y="548640"/>
                    </a:lnTo>
                    <a:lnTo>
                      <a:pt x="142240" y="538480"/>
                    </a:lnTo>
                    <a:lnTo>
                      <a:pt x="274320" y="640080"/>
                    </a:lnTo>
                    <a:lnTo>
                      <a:pt x="274320" y="812800"/>
                    </a:lnTo>
                    <a:lnTo>
                      <a:pt x="325120" y="914400"/>
                    </a:lnTo>
                    <a:lnTo>
                      <a:pt x="640080" y="975360"/>
                    </a:lnTo>
                    <a:lnTo>
                      <a:pt x="690880" y="731520"/>
                    </a:lnTo>
                    <a:lnTo>
                      <a:pt x="833120" y="640080"/>
                    </a:lnTo>
                    <a:lnTo>
                      <a:pt x="802640" y="497840"/>
                    </a:lnTo>
                    <a:lnTo>
                      <a:pt x="822960" y="203200"/>
                    </a:lnTo>
                    <a:lnTo>
                      <a:pt x="802640" y="101600"/>
                    </a:lnTo>
                    <a:lnTo>
                      <a:pt x="609600" y="0"/>
                    </a:lnTo>
                    <a:close/>
                  </a:path>
                </a:pathLst>
              </a:custGeom>
              <a:noFill/>
              <a:ln w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Forme libre 38"/>
            <p:cNvSpPr/>
            <p:nvPr/>
          </p:nvSpPr>
          <p:spPr>
            <a:xfrm>
              <a:off x="3987800" y="3799840"/>
              <a:ext cx="1351280" cy="1280160"/>
            </a:xfrm>
            <a:custGeom>
              <a:avLst/>
              <a:gdLst>
                <a:gd name="connsiteX0" fmla="*/ 914400 w 1351280"/>
                <a:gd name="connsiteY0" fmla="*/ 71120 h 1280160"/>
                <a:gd name="connsiteX1" fmla="*/ 711200 w 1351280"/>
                <a:gd name="connsiteY1" fmla="*/ 0 h 1280160"/>
                <a:gd name="connsiteX2" fmla="*/ 568960 w 1351280"/>
                <a:gd name="connsiteY2" fmla="*/ 81280 h 1280160"/>
                <a:gd name="connsiteX3" fmla="*/ 436880 w 1351280"/>
                <a:gd name="connsiteY3" fmla="*/ 294640 h 1280160"/>
                <a:gd name="connsiteX4" fmla="*/ 304800 w 1351280"/>
                <a:gd name="connsiteY4" fmla="*/ 335280 h 1280160"/>
                <a:gd name="connsiteX5" fmla="*/ 162560 w 1351280"/>
                <a:gd name="connsiteY5" fmla="*/ 274320 h 1280160"/>
                <a:gd name="connsiteX6" fmla="*/ 162560 w 1351280"/>
                <a:gd name="connsiteY6" fmla="*/ 386080 h 1280160"/>
                <a:gd name="connsiteX7" fmla="*/ 0 w 1351280"/>
                <a:gd name="connsiteY7" fmla="*/ 568960 h 1280160"/>
                <a:gd name="connsiteX8" fmla="*/ 0 w 1351280"/>
                <a:gd name="connsiteY8" fmla="*/ 660400 h 1280160"/>
                <a:gd name="connsiteX9" fmla="*/ 101600 w 1351280"/>
                <a:gd name="connsiteY9" fmla="*/ 751840 h 1280160"/>
                <a:gd name="connsiteX10" fmla="*/ 335280 w 1351280"/>
                <a:gd name="connsiteY10" fmla="*/ 680720 h 1280160"/>
                <a:gd name="connsiteX11" fmla="*/ 386080 w 1351280"/>
                <a:gd name="connsiteY11" fmla="*/ 812800 h 1280160"/>
                <a:gd name="connsiteX12" fmla="*/ 243840 w 1351280"/>
                <a:gd name="connsiteY12" fmla="*/ 975360 h 1280160"/>
                <a:gd name="connsiteX13" fmla="*/ 457200 w 1351280"/>
                <a:gd name="connsiteY13" fmla="*/ 1280160 h 1280160"/>
                <a:gd name="connsiteX14" fmla="*/ 670560 w 1351280"/>
                <a:gd name="connsiteY14" fmla="*/ 1249680 h 1280160"/>
                <a:gd name="connsiteX15" fmla="*/ 1016000 w 1351280"/>
                <a:gd name="connsiteY15" fmla="*/ 995680 h 1280160"/>
                <a:gd name="connsiteX16" fmla="*/ 1005840 w 1351280"/>
                <a:gd name="connsiteY16" fmla="*/ 782320 h 1280160"/>
                <a:gd name="connsiteX17" fmla="*/ 1219200 w 1351280"/>
                <a:gd name="connsiteY17" fmla="*/ 822960 h 1280160"/>
                <a:gd name="connsiteX18" fmla="*/ 1219200 w 1351280"/>
                <a:gd name="connsiteY18" fmla="*/ 822960 h 1280160"/>
                <a:gd name="connsiteX19" fmla="*/ 1310640 w 1351280"/>
                <a:gd name="connsiteY19" fmla="*/ 772160 h 1280160"/>
                <a:gd name="connsiteX20" fmla="*/ 1259840 w 1351280"/>
                <a:gd name="connsiteY20" fmla="*/ 629920 h 1280160"/>
                <a:gd name="connsiteX21" fmla="*/ 1259840 w 1351280"/>
                <a:gd name="connsiteY21" fmla="*/ 629920 h 1280160"/>
                <a:gd name="connsiteX22" fmla="*/ 1259840 w 1351280"/>
                <a:gd name="connsiteY22" fmla="*/ 629920 h 1280160"/>
                <a:gd name="connsiteX23" fmla="*/ 1351280 w 1351280"/>
                <a:gd name="connsiteY23" fmla="*/ 568960 h 1280160"/>
                <a:gd name="connsiteX24" fmla="*/ 1239520 w 1351280"/>
                <a:gd name="connsiteY24" fmla="*/ 416560 h 1280160"/>
                <a:gd name="connsiteX25" fmla="*/ 1127760 w 1351280"/>
                <a:gd name="connsiteY25" fmla="*/ 365760 h 1280160"/>
                <a:gd name="connsiteX26" fmla="*/ 995680 w 1351280"/>
                <a:gd name="connsiteY26" fmla="*/ 284480 h 1280160"/>
                <a:gd name="connsiteX27" fmla="*/ 914400 w 1351280"/>
                <a:gd name="connsiteY27" fmla="*/ 7112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1280" h="1280160">
                  <a:moveTo>
                    <a:pt x="914400" y="71120"/>
                  </a:moveTo>
                  <a:lnTo>
                    <a:pt x="711200" y="0"/>
                  </a:lnTo>
                  <a:lnTo>
                    <a:pt x="568960" y="81280"/>
                  </a:lnTo>
                  <a:lnTo>
                    <a:pt x="436880" y="294640"/>
                  </a:lnTo>
                  <a:lnTo>
                    <a:pt x="304800" y="335280"/>
                  </a:lnTo>
                  <a:lnTo>
                    <a:pt x="162560" y="274320"/>
                  </a:lnTo>
                  <a:lnTo>
                    <a:pt x="162560" y="386080"/>
                  </a:lnTo>
                  <a:lnTo>
                    <a:pt x="0" y="568960"/>
                  </a:lnTo>
                  <a:lnTo>
                    <a:pt x="0" y="660400"/>
                  </a:lnTo>
                  <a:lnTo>
                    <a:pt x="101600" y="751840"/>
                  </a:lnTo>
                  <a:lnTo>
                    <a:pt x="335280" y="680720"/>
                  </a:lnTo>
                  <a:lnTo>
                    <a:pt x="386080" y="812800"/>
                  </a:lnTo>
                  <a:lnTo>
                    <a:pt x="243840" y="975360"/>
                  </a:lnTo>
                  <a:lnTo>
                    <a:pt x="457200" y="1280160"/>
                  </a:lnTo>
                  <a:lnTo>
                    <a:pt x="670560" y="1249680"/>
                  </a:lnTo>
                  <a:lnTo>
                    <a:pt x="1016000" y="995680"/>
                  </a:lnTo>
                  <a:lnTo>
                    <a:pt x="1005840" y="782320"/>
                  </a:lnTo>
                  <a:lnTo>
                    <a:pt x="1219200" y="822960"/>
                  </a:lnTo>
                  <a:lnTo>
                    <a:pt x="1219200" y="822960"/>
                  </a:lnTo>
                  <a:lnTo>
                    <a:pt x="1310640" y="77216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259840" y="629920"/>
                  </a:lnTo>
                  <a:lnTo>
                    <a:pt x="1351280" y="568960"/>
                  </a:lnTo>
                  <a:lnTo>
                    <a:pt x="1239520" y="416560"/>
                  </a:lnTo>
                  <a:lnTo>
                    <a:pt x="1127760" y="365760"/>
                  </a:lnTo>
                  <a:lnTo>
                    <a:pt x="995680" y="284480"/>
                  </a:lnTo>
                  <a:lnTo>
                    <a:pt x="914400" y="71120"/>
                  </a:lnTo>
                  <a:close/>
                </a:path>
              </a:pathLst>
            </a:cu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571187" y="1815006"/>
              <a:ext cx="1243231" cy="2440635"/>
            </a:xfrm>
            <a:custGeom>
              <a:avLst/>
              <a:gdLst>
                <a:gd name="connsiteX0" fmla="*/ 1036320 w 1310640"/>
                <a:gd name="connsiteY0" fmla="*/ 254000 h 2326640"/>
                <a:gd name="connsiteX1" fmla="*/ 762000 w 1310640"/>
                <a:gd name="connsiteY1" fmla="*/ 314960 h 2326640"/>
                <a:gd name="connsiteX2" fmla="*/ 619760 w 1310640"/>
                <a:gd name="connsiteY2" fmla="*/ 314960 h 2326640"/>
                <a:gd name="connsiteX3" fmla="*/ 497840 w 1310640"/>
                <a:gd name="connsiteY3" fmla="*/ 172720 h 2326640"/>
                <a:gd name="connsiteX4" fmla="*/ 406400 w 1310640"/>
                <a:gd name="connsiteY4" fmla="*/ 0 h 2326640"/>
                <a:gd name="connsiteX5" fmla="*/ 274320 w 1310640"/>
                <a:gd name="connsiteY5" fmla="*/ 81280 h 2326640"/>
                <a:gd name="connsiteX6" fmla="*/ 314960 w 1310640"/>
                <a:gd name="connsiteY6" fmla="*/ 355600 h 2326640"/>
                <a:gd name="connsiteX7" fmla="*/ 193040 w 1310640"/>
                <a:gd name="connsiteY7" fmla="*/ 518160 h 2326640"/>
                <a:gd name="connsiteX8" fmla="*/ 335280 w 1310640"/>
                <a:gd name="connsiteY8" fmla="*/ 1046480 h 2326640"/>
                <a:gd name="connsiteX9" fmla="*/ 0 w 1310640"/>
                <a:gd name="connsiteY9" fmla="*/ 1341120 h 2326640"/>
                <a:gd name="connsiteX10" fmla="*/ 111760 w 1310640"/>
                <a:gd name="connsiteY10" fmla="*/ 1463040 h 2326640"/>
                <a:gd name="connsiteX11" fmla="*/ 264160 w 1310640"/>
                <a:gd name="connsiteY11" fmla="*/ 1402080 h 2326640"/>
                <a:gd name="connsiteX12" fmla="*/ 304800 w 1310640"/>
                <a:gd name="connsiteY12" fmla="*/ 1483360 h 2326640"/>
                <a:gd name="connsiteX13" fmla="*/ 619760 w 1310640"/>
                <a:gd name="connsiteY13" fmla="*/ 1574800 h 2326640"/>
                <a:gd name="connsiteX14" fmla="*/ 762000 w 1310640"/>
                <a:gd name="connsiteY14" fmla="*/ 1859280 h 2326640"/>
                <a:gd name="connsiteX15" fmla="*/ 670560 w 1310640"/>
                <a:gd name="connsiteY15" fmla="*/ 1971040 h 2326640"/>
                <a:gd name="connsiteX16" fmla="*/ 426720 w 1310640"/>
                <a:gd name="connsiteY16" fmla="*/ 1960880 h 2326640"/>
                <a:gd name="connsiteX17" fmla="*/ 457200 w 1310640"/>
                <a:gd name="connsiteY17" fmla="*/ 2184400 h 2326640"/>
                <a:gd name="connsiteX18" fmla="*/ 680720 w 1310640"/>
                <a:gd name="connsiteY18" fmla="*/ 2326640 h 2326640"/>
                <a:gd name="connsiteX19" fmla="*/ 904240 w 1310640"/>
                <a:gd name="connsiteY19" fmla="*/ 2184400 h 2326640"/>
                <a:gd name="connsiteX20" fmla="*/ 1056640 w 1310640"/>
                <a:gd name="connsiteY20" fmla="*/ 1879600 h 2326640"/>
                <a:gd name="connsiteX21" fmla="*/ 934720 w 1310640"/>
                <a:gd name="connsiteY21" fmla="*/ 1727200 h 2326640"/>
                <a:gd name="connsiteX22" fmla="*/ 883920 w 1310640"/>
                <a:gd name="connsiteY22" fmla="*/ 1422400 h 2326640"/>
                <a:gd name="connsiteX23" fmla="*/ 975360 w 1310640"/>
                <a:gd name="connsiteY23" fmla="*/ 1320800 h 2326640"/>
                <a:gd name="connsiteX24" fmla="*/ 1046480 w 1310640"/>
                <a:gd name="connsiteY24" fmla="*/ 1391920 h 2326640"/>
                <a:gd name="connsiteX25" fmla="*/ 1107440 w 1310640"/>
                <a:gd name="connsiteY25" fmla="*/ 1219200 h 2326640"/>
                <a:gd name="connsiteX26" fmla="*/ 1300480 w 1310640"/>
                <a:gd name="connsiteY26" fmla="*/ 1209040 h 2326640"/>
                <a:gd name="connsiteX27" fmla="*/ 1310640 w 1310640"/>
                <a:gd name="connsiteY27" fmla="*/ 975360 h 2326640"/>
                <a:gd name="connsiteX28" fmla="*/ 1198880 w 1310640"/>
                <a:gd name="connsiteY28" fmla="*/ 863600 h 2326640"/>
                <a:gd name="connsiteX29" fmla="*/ 1300480 w 1310640"/>
                <a:gd name="connsiteY29" fmla="*/ 701040 h 2326640"/>
                <a:gd name="connsiteX30" fmla="*/ 1259840 w 1310640"/>
                <a:gd name="connsiteY30" fmla="*/ 477520 h 2326640"/>
                <a:gd name="connsiteX31" fmla="*/ 1158240 w 1310640"/>
                <a:gd name="connsiteY31" fmla="*/ 538480 h 2326640"/>
                <a:gd name="connsiteX32" fmla="*/ 1005840 w 1310640"/>
                <a:gd name="connsiteY32" fmla="*/ 294640 h 232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10640" h="2326640">
                  <a:moveTo>
                    <a:pt x="1036320" y="254000"/>
                  </a:moveTo>
                  <a:lnTo>
                    <a:pt x="762000" y="314960"/>
                  </a:lnTo>
                  <a:lnTo>
                    <a:pt x="619760" y="314960"/>
                  </a:lnTo>
                  <a:lnTo>
                    <a:pt x="497840" y="172720"/>
                  </a:lnTo>
                  <a:lnTo>
                    <a:pt x="406400" y="0"/>
                  </a:lnTo>
                  <a:lnTo>
                    <a:pt x="274320" y="81280"/>
                  </a:lnTo>
                  <a:lnTo>
                    <a:pt x="314960" y="355600"/>
                  </a:lnTo>
                  <a:lnTo>
                    <a:pt x="193040" y="518160"/>
                  </a:lnTo>
                  <a:lnTo>
                    <a:pt x="335280" y="1046480"/>
                  </a:lnTo>
                  <a:lnTo>
                    <a:pt x="0" y="1341120"/>
                  </a:lnTo>
                  <a:lnTo>
                    <a:pt x="111760" y="1463040"/>
                  </a:lnTo>
                  <a:lnTo>
                    <a:pt x="264160" y="1402080"/>
                  </a:lnTo>
                  <a:lnTo>
                    <a:pt x="304800" y="1483360"/>
                  </a:lnTo>
                  <a:lnTo>
                    <a:pt x="619760" y="1574800"/>
                  </a:lnTo>
                  <a:lnTo>
                    <a:pt x="762000" y="1859280"/>
                  </a:lnTo>
                  <a:lnTo>
                    <a:pt x="670560" y="1971040"/>
                  </a:lnTo>
                  <a:lnTo>
                    <a:pt x="426720" y="1960880"/>
                  </a:lnTo>
                  <a:lnTo>
                    <a:pt x="457200" y="2184400"/>
                  </a:lnTo>
                  <a:lnTo>
                    <a:pt x="680720" y="2326640"/>
                  </a:lnTo>
                  <a:lnTo>
                    <a:pt x="904240" y="2184400"/>
                  </a:lnTo>
                  <a:lnTo>
                    <a:pt x="1056640" y="1879600"/>
                  </a:lnTo>
                  <a:lnTo>
                    <a:pt x="934720" y="1727200"/>
                  </a:lnTo>
                  <a:lnTo>
                    <a:pt x="883920" y="1422400"/>
                  </a:lnTo>
                  <a:lnTo>
                    <a:pt x="975360" y="1320800"/>
                  </a:lnTo>
                  <a:lnTo>
                    <a:pt x="1046480" y="1391920"/>
                  </a:lnTo>
                  <a:lnTo>
                    <a:pt x="1107440" y="1219200"/>
                  </a:lnTo>
                  <a:lnTo>
                    <a:pt x="1300480" y="1209040"/>
                  </a:lnTo>
                  <a:lnTo>
                    <a:pt x="1310640" y="975360"/>
                  </a:lnTo>
                  <a:lnTo>
                    <a:pt x="1198880" y="863600"/>
                  </a:lnTo>
                  <a:lnTo>
                    <a:pt x="1300480" y="701040"/>
                  </a:lnTo>
                  <a:lnTo>
                    <a:pt x="1259840" y="477520"/>
                  </a:lnTo>
                  <a:lnTo>
                    <a:pt x="1158240" y="538480"/>
                  </a:lnTo>
                  <a:lnTo>
                    <a:pt x="1005840" y="29464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960776" y="3411109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5211653" y="3549666"/>
              <a:ext cx="254854" cy="277114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4395053" y="4684836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816370" y="3031363"/>
              <a:ext cx="254854" cy="277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32577" y="4145280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389276" y="2843399"/>
              <a:ext cx="254854" cy="2771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631878" y="4297679"/>
              <a:ext cx="254855" cy="27711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796136" y="404664"/>
            <a:ext cx="26642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78,6% des volumes de GB de 2010 restant dans le massif élargi</a:t>
            </a: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/>
              <a:t>d</a:t>
            </a:r>
            <a:r>
              <a:rPr lang="fr-FR" sz="1100" dirty="0" smtClean="0"/>
              <a:t>ont 60% se concentrent sur : </a:t>
            </a:r>
            <a:endParaRPr lang="fr-FR" sz="1100" dirty="0"/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Loire (42) : 15% 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Allier (03) : 13%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Tarn (81)  : 9%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Haute Vienne (87) : 8,5%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Corrèze (19) : 7;4%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Saône &amp; Loire (71) : 7;4</a:t>
            </a:r>
          </a:p>
          <a:p>
            <a:pPr marL="171450" indent="3175" algn="just">
              <a:buFont typeface="Wingdings" charset="2"/>
              <a:buChar char="ü"/>
            </a:pP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Aveyron (12) : 5;6%</a:t>
            </a:r>
          </a:p>
          <a:p>
            <a:pPr marL="171450" algn="just"/>
            <a:endParaRPr lang="fr-FR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 algn="just">
              <a:buFont typeface="Wingdings" charset="2"/>
              <a:buChar char="§"/>
            </a:pPr>
            <a:r>
              <a:rPr lang="fr-FR" sz="1100" dirty="0" smtClean="0"/>
              <a:t>Les abattages externes sont infimes : ex : le Maine et Loire est le 1</a:t>
            </a:r>
            <a:r>
              <a:rPr lang="fr-FR" sz="1100" baseline="30000" dirty="0" smtClean="0"/>
              <a:t>er</a:t>
            </a:r>
            <a:r>
              <a:rPr lang="fr-FR" sz="1100" dirty="0" smtClean="0"/>
              <a:t> département hors massif élargi avec 1%</a:t>
            </a:r>
            <a:endParaRPr lang="fr-FR" sz="1100" dirty="0"/>
          </a:p>
        </p:txBody>
      </p:sp>
      <p:grpSp>
        <p:nvGrpSpPr>
          <p:cNvPr id="51" name="Grouper 63"/>
          <p:cNvGrpSpPr/>
          <p:nvPr/>
        </p:nvGrpSpPr>
        <p:grpSpPr>
          <a:xfrm>
            <a:off x="284648" y="3809628"/>
            <a:ext cx="339376" cy="348264"/>
            <a:chOff x="284648" y="3779401"/>
            <a:chExt cx="339376" cy="348264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r 64"/>
          <p:cNvGrpSpPr/>
          <p:nvPr/>
        </p:nvGrpSpPr>
        <p:grpSpPr>
          <a:xfrm rot="10800000">
            <a:off x="2889315" y="6321897"/>
            <a:ext cx="339376" cy="348264"/>
            <a:chOff x="284648" y="3779401"/>
            <a:chExt cx="339376" cy="348264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r 67"/>
          <p:cNvGrpSpPr/>
          <p:nvPr/>
        </p:nvGrpSpPr>
        <p:grpSpPr>
          <a:xfrm rot="10800000">
            <a:off x="5746644" y="6322408"/>
            <a:ext cx="339376" cy="348264"/>
            <a:chOff x="284648" y="3779401"/>
            <a:chExt cx="339376" cy="348264"/>
          </a:xfrm>
        </p:grpSpPr>
        <p:cxnSp>
          <p:nvCxnSpPr>
            <p:cNvPr id="58" name="Connecteur droit 57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r 70"/>
          <p:cNvGrpSpPr/>
          <p:nvPr/>
        </p:nvGrpSpPr>
        <p:grpSpPr>
          <a:xfrm rot="10800000">
            <a:off x="8635949" y="6399560"/>
            <a:ext cx="339376" cy="348264"/>
            <a:chOff x="284648" y="3779401"/>
            <a:chExt cx="339376" cy="348264"/>
          </a:xfrm>
        </p:grpSpPr>
        <p:cxnSp>
          <p:nvCxnSpPr>
            <p:cNvPr id="61" name="Connecteur droit 60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r 73"/>
          <p:cNvGrpSpPr/>
          <p:nvPr/>
        </p:nvGrpSpPr>
        <p:grpSpPr>
          <a:xfrm>
            <a:off x="3424004" y="3780103"/>
            <a:ext cx="339376" cy="348264"/>
            <a:chOff x="284648" y="3779401"/>
            <a:chExt cx="339376" cy="348264"/>
          </a:xfrm>
        </p:grpSpPr>
        <p:cxnSp>
          <p:nvCxnSpPr>
            <p:cNvPr id="64" name="Connecteur droit 63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r 76"/>
          <p:cNvGrpSpPr/>
          <p:nvPr/>
        </p:nvGrpSpPr>
        <p:grpSpPr>
          <a:xfrm>
            <a:off x="6295864" y="3832917"/>
            <a:ext cx="339376" cy="348264"/>
            <a:chOff x="284648" y="3779401"/>
            <a:chExt cx="339376" cy="348264"/>
          </a:xfrm>
        </p:grpSpPr>
        <p:cxnSp>
          <p:nvCxnSpPr>
            <p:cNvPr id="67" name="Connecteur droit 66"/>
            <p:cNvCxnSpPr/>
            <p:nvPr/>
          </p:nvCxnSpPr>
          <p:spPr>
            <a:xfrm>
              <a:off x="374151" y="3779401"/>
              <a:ext cx="0" cy="3482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84648" y="3854649"/>
              <a:ext cx="33937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ZoneTexte 68"/>
          <p:cNvSpPr txBox="1"/>
          <p:nvPr/>
        </p:nvSpPr>
        <p:spPr>
          <a:xfrm>
            <a:off x="374151" y="6218869"/>
            <a:ext cx="24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49% des volumes de GB de 2010 restaient dans le bassin. Dont 30 % centrés sur la </a:t>
            </a:r>
            <a:r>
              <a:rPr lang="fr-FR" sz="900" i="1" dirty="0" err="1" smtClean="0"/>
              <a:t>Hte</a:t>
            </a:r>
            <a:r>
              <a:rPr lang="fr-FR" sz="900" i="1" dirty="0" smtClean="0"/>
              <a:t> Vienne</a:t>
            </a:r>
            <a:endParaRPr lang="fr-FR" sz="900" i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3572067" y="6240295"/>
            <a:ext cx="218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66% des volumes de GB de 2010 restaient dans le bassin, dont 30 % sur le Tarn</a:t>
            </a:r>
            <a:endParaRPr lang="fr-FR" sz="900" i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6407263" y="6241690"/>
            <a:ext cx="22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i="1" dirty="0" smtClean="0"/>
              <a:t>73% des volumes de GB de 2010 restaient dans le bassin, dont 26 % sur la Loire</a:t>
            </a:r>
            <a:endParaRPr lang="fr-FR" sz="900" i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0" y="0"/>
            <a:ext cx="313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/>
              <a:t>Détail des flux de GB en 2010</a:t>
            </a:r>
            <a:endParaRPr lang="fr-F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Ellipse 256"/>
          <p:cNvSpPr/>
          <p:nvPr/>
        </p:nvSpPr>
        <p:spPr>
          <a:xfrm>
            <a:off x="6300845" y="3308653"/>
            <a:ext cx="664234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Rectangle 6"/>
          <p:cNvSpPr>
            <a:spLocks noChangeArrowheads="1"/>
          </p:cNvSpPr>
          <p:nvPr/>
        </p:nvSpPr>
        <p:spPr bwMode="auto">
          <a:xfrm>
            <a:off x="565449" y="1215063"/>
            <a:ext cx="4769577" cy="3760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8" name="Freeform 7"/>
          <p:cNvSpPr>
            <a:spLocks noEditPoints="1"/>
          </p:cNvSpPr>
          <p:nvPr/>
        </p:nvSpPr>
        <p:spPr bwMode="auto">
          <a:xfrm>
            <a:off x="570536" y="1215063"/>
            <a:ext cx="3554897" cy="3399574"/>
          </a:xfrm>
          <a:custGeom>
            <a:avLst/>
            <a:gdLst/>
            <a:ahLst/>
            <a:cxnLst>
              <a:cxn ang="0">
                <a:pos x="0" y="1998"/>
              </a:cxn>
              <a:cxn ang="0">
                <a:pos x="2806" y="1998"/>
              </a:cxn>
              <a:cxn ang="0">
                <a:pos x="2806" y="2005"/>
              </a:cxn>
              <a:cxn ang="0">
                <a:pos x="0" y="2005"/>
              </a:cxn>
              <a:cxn ang="0">
                <a:pos x="0" y="1998"/>
              </a:cxn>
              <a:cxn ang="0">
                <a:pos x="0" y="1777"/>
              </a:cxn>
              <a:cxn ang="0">
                <a:pos x="2806" y="1777"/>
              </a:cxn>
              <a:cxn ang="0">
                <a:pos x="2806" y="1784"/>
              </a:cxn>
              <a:cxn ang="0">
                <a:pos x="0" y="1784"/>
              </a:cxn>
              <a:cxn ang="0">
                <a:pos x="0" y="1777"/>
              </a:cxn>
              <a:cxn ang="0">
                <a:pos x="0" y="1550"/>
              </a:cxn>
              <a:cxn ang="0">
                <a:pos x="2806" y="1550"/>
              </a:cxn>
              <a:cxn ang="0">
                <a:pos x="2806" y="1557"/>
              </a:cxn>
              <a:cxn ang="0">
                <a:pos x="0" y="1557"/>
              </a:cxn>
              <a:cxn ang="0">
                <a:pos x="0" y="1550"/>
              </a:cxn>
              <a:cxn ang="0">
                <a:pos x="0" y="1330"/>
              </a:cxn>
              <a:cxn ang="0">
                <a:pos x="2806" y="1330"/>
              </a:cxn>
              <a:cxn ang="0">
                <a:pos x="2806" y="1336"/>
              </a:cxn>
              <a:cxn ang="0">
                <a:pos x="0" y="1336"/>
              </a:cxn>
              <a:cxn ang="0">
                <a:pos x="0" y="1330"/>
              </a:cxn>
              <a:cxn ang="0">
                <a:pos x="0" y="1109"/>
              </a:cxn>
              <a:cxn ang="0">
                <a:pos x="2806" y="1109"/>
              </a:cxn>
              <a:cxn ang="0">
                <a:pos x="2806" y="1116"/>
              </a:cxn>
              <a:cxn ang="0">
                <a:pos x="0" y="1116"/>
              </a:cxn>
              <a:cxn ang="0">
                <a:pos x="0" y="1109"/>
              </a:cxn>
              <a:cxn ang="0">
                <a:pos x="0" y="888"/>
              </a:cxn>
              <a:cxn ang="0">
                <a:pos x="2806" y="888"/>
              </a:cxn>
              <a:cxn ang="0">
                <a:pos x="2806" y="895"/>
              </a:cxn>
              <a:cxn ang="0">
                <a:pos x="0" y="895"/>
              </a:cxn>
              <a:cxn ang="0">
                <a:pos x="0" y="888"/>
              </a:cxn>
              <a:cxn ang="0">
                <a:pos x="0" y="668"/>
              </a:cxn>
              <a:cxn ang="0">
                <a:pos x="2806" y="668"/>
              </a:cxn>
              <a:cxn ang="0">
                <a:pos x="2806" y="675"/>
              </a:cxn>
              <a:cxn ang="0">
                <a:pos x="0" y="675"/>
              </a:cxn>
              <a:cxn ang="0">
                <a:pos x="0" y="668"/>
              </a:cxn>
              <a:cxn ang="0">
                <a:pos x="0" y="441"/>
              </a:cxn>
              <a:cxn ang="0">
                <a:pos x="2806" y="441"/>
              </a:cxn>
              <a:cxn ang="0">
                <a:pos x="2806" y="447"/>
              </a:cxn>
              <a:cxn ang="0">
                <a:pos x="0" y="447"/>
              </a:cxn>
              <a:cxn ang="0">
                <a:pos x="0" y="441"/>
              </a:cxn>
              <a:cxn ang="0">
                <a:pos x="0" y="220"/>
              </a:cxn>
              <a:cxn ang="0">
                <a:pos x="2806" y="220"/>
              </a:cxn>
              <a:cxn ang="0">
                <a:pos x="2806" y="227"/>
              </a:cxn>
              <a:cxn ang="0">
                <a:pos x="0" y="227"/>
              </a:cxn>
              <a:cxn ang="0">
                <a:pos x="0" y="220"/>
              </a:cxn>
              <a:cxn ang="0">
                <a:pos x="0" y="0"/>
              </a:cxn>
              <a:cxn ang="0">
                <a:pos x="2806" y="0"/>
              </a:cxn>
              <a:cxn ang="0">
                <a:pos x="2806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806" h="2005">
                <a:moveTo>
                  <a:pt x="0" y="1998"/>
                </a:moveTo>
                <a:lnTo>
                  <a:pt x="2806" y="1998"/>
                </a:lnTo>
                <a:lnTo>
                  <a:pt x="2806" y="2005"/>
                </a:lnTo>
                <a:lnTo>
                  <a:pt x="0" y="2005"/>
                </a:lnTo>
                <a:lnTo>
                  <a:pt x="0" y="1998"/>
                </a:lnTo>
                <a:close/>
                <a:moveTo>
                  <a:pt x="0" y="1777"/>
                </a:moveTo>
                <a:lnTo>
                  <a:pt x="2806" y="1777"/>
                </a:lnTo>
                <a:lnTo>
                  <a:pt x="2806" y="1784"/>
                </a:lnTo>
                <a:lnTo>
                  <a:pt x="0" y="1784"/>
                </a:lnTo>
                <a:lnTo>
                  <a:pt x="0" y="1777"/>
                </a:lnTo>
                <a:close/>
                <a:moveTo>
                  <a:pt x="0" y="1550"/>
                </a:moveTo>
                <a:lnTo>
                  <a:pt x="2806" y="1550"/>
                </a:lnTo>
                <a:lnTo>
                  <a:pt x="2806" y="1557"/>
                </a:lnTo>
                <a:lnTo>
                  <a:pt x="0" y="1557"/>
                </a:lnTo>
                <a:lnTo>
                  <a:pt x="0" y="1550"/>
                </a:lnTo>
                <a:close/>
                <a:moveTo>
                  <a:pt x="0" y="1330"/>
                </a:moveTo>
                <a:lnTo>
                  <a:pt x="2806" y="1330"/>
                </a:lnTo>
                <a:lnTo>
                  <a:pt x="2806" y="1336"/>
                </a:lnTo>
                <a:lnTo>
                  <a:pt x="0" y="1336"/>
                </a:lnTo>
                <a:lnTo>
                  <a:pt x="0" y="1330"/>
                </a:lnTo>
                <a:close/>
                <a:moveTo>
                  <a:pt x="0" y="1109"/>
                </a:moveTo>
                <a:lnTo>
                  <a:pt x="2806" y="1109"/>
                </a:lnTo>
                <a:lnTo>
                  <a:pt x="2806" y="1116"/>
                </a:lnTo>
                <a:lnTo>
                  <a:pt x="0" y="1116"/>
                </a:lnTo>
                <a:lnTo>
                  <a:pt x="0" y="1109"/>
                </a:lnTo>
                <a:close/>
                <a:moveTo>
                  <a:pt x="0" y="888"/>
                </a:moveTo>
                <a:lnTo>
                  <a:pt x="2806" y="888"/>
                </a:lnTo>
                <a:lnTo>
                  <a:pt x="2806" y="895"/>
                </a:lnTo>
                <a:lnTo>
                  <a:pt x="0" y="895"/>
                </a:lnTo>
                <a:lnTo>
                  <a:pt x="0" y="888"/>
                </a:lnTo>
                <a:close/>
                <a:moveTo>
                  <a:pt x="0" y="668"/>
                </a:moveTo>
                <a:lnTo>
                  <a:pt x="2806" y="668"/>
                </a:lnTo>
                <a:lnTo>
                  <a:pt x="2806" y="675"/>
                </a:lnTo>
                <a:lnTo>
                  <a:pt x="0" y="675"/>
                </a:lnTo>
                <a:lnTo>
                  <a:pt x="0" y="668"/>
                </a:lnTo>
                <a:close/>
                <a:moveTo>
                  <a:pt x="0" y="441"/>
                </a:moveTo>
                <a:lnTo>
                  <a:pt x="2806" y="441"/>
                </a:lnTo>
                <a:lnTo>
                  <a:pt x="2806" y="447"/>
                </a:lnTo>
                <a:lnTo>
                  <a:pt x="0" y="447"/>
                </a:lnTo>
                <a:lnTo>
                  <a:pt x="0" y="441"/>
                </a:lnTo>
                <a:close/>
                <a:moveTo>
                  <a:pt x="0" y="220"/>
                </a:moveTo>
                <a:lnTo>
                  <a:pt x="2806" y="220"/>
                </a:lnTo>
                <a:lnTo>
                  <a:pt x="2806" y="227"/>
                </a:lnTo>
                <a:lnTo>
                  <a:pt x="0" y="227"/>
                </a:lnTo>
                <a:lnTo>
                  <a:pt x="0" y="220"/>
                </a:lnTo>
                <a:close/>
                <a:moveTo>
                  <a:pt x="0" y="0"/>
                </a:moveTo>
                <a:lnTo>
                  <a:pt x="2806" y="0"/>
                </a:lnTo>
                <a:lnTo>
                  <a:pt x="280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" cap="flat">
            <a:solidFill>
              <a:schemeClr val="tx2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9" name="Rectangle 8"/>
          <p:cNvSpPr>
            <a:spLocks noChangeArrowheads="1"/>
          </p:cNvSpPr>
          <p:nvPr/>
        </p:nvSpPr>
        <p:spPr bwMode="auto">
          <a:xfrm>
            <a:off x="1040203" y="4590900"/>
            <a:ext cx="634135" cy="38489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1" name="Rectangle 10"/>
          <p:cNvSpPr>
            <a:spLocks noChangeArrowheads="1"/>
          </p:cNvSpPr>
          <p:nvPr/>
        </p:nvSpPr>
        <p:spPr bwMode="auto">
          <a:xfrm>
            <a:off x="2661391" y="4874056"/>
            <a:ext cx="634135" cy="101733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5" name="Rectangle 11"/>
          <p:cNvSpPr>
            <a:spLocks noChangeArrowheads="1"/>
          </p:cNvSpPr>
          <p:nvPr/>
        </p:nvSpPr>
        <p:spPr bwMode="auto">
          <a:xfrm>
            <a:off x="1040203" y="4058498"/>
            <a:ext cx="634135" cy="53240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7" name="Rectangle 13"/>
          <p:cNvSpPr>
            <a:spLocks noChangeArrowheads="1"/>
          </p:cNvSpPr>
          <p:nvPr/>
        </p:nvSpPr>
        <p:spPr bwMode="auto">
          <a:xfrm>
            <a:off x="2661391" y="4409476"/>
            <a:ext cx="634135" cy="4645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" name="Rectangle 14"/>
          <p:cNvSpPr>
            <a:spLocks noChangeArrowheads="1"/>
          </p:cNvSpPr>
          <p:nvPr/>
        </p:nvSpPr>
        <p:spPr bwMode="auto">
          <a:xfrm>
            <a:off x="1040203" y="3378583"/>
            <a:ext cx="634135" cy="679915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0" name="Rectangle 16"/>
          <p:cNvSpPr>
            <a:spLocks noChangeArrowheads="1"/>
          </p:cNvSpPr>
          <p:nvPr/>
        </p:nvSpPr>
        <p:spPr bwMode="auto">
          <a:xfrm>
            <a:off x="2661391" y="3877074"/>
            <a:ext cx="634135" cy="532402"/>
          </a:xfrm>
          <a:prstGeom prst="rect">
            <a:avLst/>
          </a:prstGeom>
          <a:solidFill>
            <a:srgbClr val="CC33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Rectangle 17"/>
          <p:cNvSpPr>
            <a:spLocks noChangeArrowheads="1"/>
          </p:cNvSpPr>
          <p:nvPr/>
        </p:nvSpPr>
        <p:spPr bwMode="auto">
          <a:xfrm>
            <a:off x="1040203" y="2902134"/>
            <a:ext cx="634135" cy="476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3" name="Rectangle 19"/>
          <p:cNvSpPr>
            <a:spLocks noChangeArrowheads="1"/>
          </p:cNvSpPr>
          <p:nvPr/>
        </p:nvSpPr>
        <p:spPr bwMode="auto">
          <a:xfrm>
            <a:off x="2661391" y="2902134"/>
            <a:ext cx="634135" cy="97494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4" name="Rectangle 20"/>
          <p:cNvSpPr>
            <a:spLocks noChangeArrowheads="1"/>
          </p:cNvSpPr>
          <p:nvPr/>
        </p:nvSpPr>
        <p:spPr bwMode="auto">
          <a:xfrm>
            <a:off x="1040203" y="2563024"/>
            <a:ext cx="634135" cy="33911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6" name="Rectangle 22"/>
          <p:cNvSpPr>
            <a:spLocks noChangeArrowheads="1"/>
          </p:cNvSpPr>
          <p:nvPr/>
        </p:nvSpPr>
        <p:spPr bwMode="auto">
          <a:xfrm>
            <a:off x="2661391" y="2676626"/>
            <a:ext cx="634135" cy="225508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7" name="Rectangle 23"/>
          <p:cNvSpPr>
            <a:spLocks noChangeArrowheads="1"/>
          </p:cNvSpPr>
          <p:nvPr/>
        </p:nvSpPr>
        <p:spPr bwMode="auto">
          <a:xfrm>
            <a:off x="1040203" y="1905152"/>
            <a:ext cx="634135" cy="65787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9" name="Rectangle 25"/>
          <p:cNvSpPr>
            <a:spLocks noChangeArrowheads="1"/>
          </p:cNvSpPr>
          <p:nvPr/>
        </p:nvSpPr>
        <p:spPr bwMode="auto">
          <a:xfrm>
            <a:off x="2661391" y="1984842"/>
            <a:ext cx="634135" cy="691784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0" name="Rectangle 26"/>
          <p:cNvSpPr>
            <a:spLocks noChangeArrowheads="1"/>
          </p:cNvSpPr>
          <p:nvPr/>
        </p:nvSpPr>
        <p:spPr bwMode="auto">
          <a:xfrm>
            <a:off x="1040203" y="1803419"/>
            <a:ext cx="634135" cy="10173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2" name="Rectangle 28"/>
          <p:cNvSpPr>
            <a:spLocks noChangeArrowheads="1"/>
          </p:cNvSpPr>
          <p:nvPr/>
        </p:nvSpPr>
        <p:spPr bwMode="auto">
          <a:xfrm>
            <a:off x="2661391" y="1304928"/>
            <a:ext cx="634135" cy="67991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3" name="Rectangle 29"/>
          <p:cNvSpPr>
            <a:spLocks noChangeArrowheads="1"/>
          </p:cNvSpPr>
          <p:nvPr/>
        </p:nvSpPr>
        <p:spPr bwMode="auto">
          <a:xfrm>
            <a:off x="1040203" y="1282885"/>
            <a:ext cx="634135" cy="52053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5" name="Rectangle 31"/>
          <p:cNvSpPr>
            <a:spLocks noChangeArrowheads="1"/>
          </p:cNvSpPr>
          <p:nvPr/>
        </p:nvSpPr>
        <p:spPr bwMode="auto">
          <a:xfrm>
            <a:off x="2661391" y="1225237"/>
            <a:ext cx="634135" cy="7969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6" name="Rectangle 32"/>
          <p:cNvSpPr>
            <a:spLocks noChangeArrowheads="1"/>
          </p:cNvSpPr>
          <p:nvPr/>
        </p:nvSpPr>
        <p:spPr bwMode="auto">
          <a:xfrm>
            <a:off x="1040203" y="1215063"/>
            <a:ext cx="634135" cy="6782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8" name="Rectangle 34"/>
          <p:cNvSpPr>
            <a:spLocks noChangeArrowheads="1"/>
          </p:cNvSpPr>
          <p:nvPr/>
        </p:nvSpPr>
        <p:spPr bwMode="auto">
          <a:xfrm>
            <a:off x="2661391" y="1215063"/>
            <a:ext cx="634135" cy="1017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9" name="Rectangle 35"/>
          <p:cNvSpPr>
            <a:spLocks noChangeArrowheads="1"/>
          </p:cNvSpPr>
          <p:nvPr/>
        </p:nvSpPr>
        <p:spPr bwMode="auto">
          <a:xfrm>
            <a:off x="565449" y="1220150"/>
            <a:ext cx="10173" cy="3762421"/>
          </a:xfrm>
          <a:prstGeom prst="rect">
            <a:avLst/>
          </a:prstGeom>
          <a:solidFill>
            <a:srgbClr val="868686"/>
          </a:solidFill>
          <a:ln w="7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200" name="Freeform 36"/>
          <p:cNvSpPr>
            <a:spLocks noEditPoints="1"/>
          </p:cNvSpPr>
          <p:nvPr/>
        </p:nvSpPr>
        <p:spPr bwMode="auto">
          <a:xfrm>
            <a:off x="524756" y="1215063"/>
            <a:ext cx="45780" cy="3772595"/>
          </a:xfrm>
          <a:custGeom>
            <a:avLst/>
            <a:gdLst/>
            <a:ahLst/>
            <a:cxnLst>
              <a:cxn ang="0">
                <a:pos x="0" y="2218"/>
              </a:cxn>
              <a:cxn ang="0">
                <a:pos x="27" y="2218"/>
              </a:cxn>
              <a:cxn ang="0">
                <a:pos x="27" y="2225"/>
              </a:cxn>
              <a:cxn ang="0">
                <a:pos x="0" y="2225"/>
              </a:cxn>
              <a:cxn ang="0">
                <a:pos x="0" y="2218"/>
              </a:cxn>
              <a:cxn ang="0">
                <a:pos x="0" y="1998"/>
              </a:cxn>
              <a:cxn ang="0">
                <a:pos x="27" y="1998"/>
              </a:cxn>
              <a:cxn ang="0">
                <a:pos x="27" y="2005"/>
              </a:cxn>
              <a:cxn ang="0">
                <a:pos x="0" y="2005"/>
              </a:cxn>
              <a:cxn ang="0">
                <a:pos x="0" y="1998"/>
              </a:cxn>
              <a:cxn ang="0">
                <a:pos x="0" y="1777"/>
              </a:cxn>
              <a:cxn ang="0">
                <a:pos x="27" y="1777"/>
              </a:cxn>
              <a:cxn ang="0">
                <a:pos x="27" y="1784"/>
              </a:cxn>
              <a:cxn ang="0">
                <a:pos x="0" y="1784"/>
              </a:cxn>
              <a:cxn ang="0">
                <a:pos x="0" y="1777"/>
              </a:cxn>
              <a:cxn ang="0">
                <a:pos x="0" y="1550"/>
              </a:cxn>
              <a:cxn ang="0">
                <a:pos x="27" y="1550"/>
              </a:cxn>
              <a:cxn ang="0">
                <a:pos x="27" y="1557"/>
              </a:cxn>
              <a:cxn ang="0">
                <a:pos x="0" y="1557"/>
              </a:cxn>
              <a:cxn ang="0">
                <a:pos x="0" y="1550"/>
              </a:cxn>
              <a:cxn ang="0">
                <a:pos x="0" y="1330"/>
              </a:cxn>
              <a:cxn ang="0">
                <a:pos x="27" y="1330"/>
              </a:cxn>
              <a:cxn ang="0">
                <a:pos x="27" y="1336"/>
              </a:cxn>
              <a:cxn ang="0">
                <a:pos x="0" y="1336"/>
              </a:cxn>
              <a:cxn ang="0">
                <a:pos x="0" y="1330"/>
              </a:cxn>
              <a:cxn ang="0">
                <a:pos x="0" y="1109"/>
              </a:cxn>
              <a:cxn ang="0">
                <a:pos x="27" y="1109"/>
              </a:cxn>
              <a:cxn ang="0">
                <a:pos x="27" y="1116"/>
              </a:cxn>
              <a:cxn ang="0">
                <a:pos x="0" y="1116"/>
              </a:cxn>
              <a:cxn ang="0">
                <a:pos x="0" y="1109"/>
              </a:cxn>
              <a:cxn ang="0">
                <a:pos x="0" y="888"/>
              </a:cxn>
              <a:cxn ang="0">
                <a:pos x="27" y="888"/>
              </a:cxn>
              <a:cxn ang="0">
                <a:pos x="27" y="895"/>
              </a:cxn>
              <a:cxn ang="0">
                <a:pos x="0" y="895"/>
              </a:cxn>
              <a:cxn ang="0">
                <a:pos x="0" y="888"/>
              </a:cxn>
              <a:cxn ang="0">
                <a:pos x="0" y="668"/>
              </a:cxn>
              <a:cxn ang="0">
                <a:pos x="27" y="668"/>
              </a:cxn>
              <a:cxn ang="0">
                <a:pos x="27" y="675"/>
              </a:cxn>
              <a:cxn ang="0">
                <a:pos x="0" y="675"/>
              </a:cxn>
              <a:cxn ang="0">
                <a:pos x="0" y="668"/>
              </a:cxn>
              <a:cxn ang="0">
                <a:pos x="0" y="441"/>
              </a:cxn>
              <a:cxn ang="0">
                <a:pos x="27" y="441"/>
              </a:cxn>
              <a:cxn ang="0">
                <a:pos x="27" y="447"/>
              </a:cxn>
              <a:cxn ang="0">
                <a:pos x="0" y="447"/>
              </a:cxn>
              <a:cxn ang="0">
                <a:pos x="0" y="441"/>
              </a:cxn>
              <a:cxn ang="0">
                <a:pos x="0" y="220"/>
              </a:cxn>
              <a:cxn ang="0">
                <a:pos x="27" y="220"/>
              </a:cxn>
              <a:cxn ang="0">
                <a:pos x="27" y="227"/>
              </a:cxn>
              <a:cxn ang="0">
                <a:pos x="0" y="227"/>
              </a:cxn>
              <a:cxn ang="0">
                <a:pos x="0" y="220"/>
              </a:cxn>
              <a:cxn ang="0">
                <a:pos x="0" y="0"/>
              </a:cxn>
              <a:cxn ang="0">
                <a:pos x="27" y="0"/>
              </a:cxn>
              <a:cxn ang="0">
                <a:pos x="27" y="6"/>
              </a:cxn>
              <a:cxn ang="0">
                <a:pos x="0" y="6"/>
              </a:cxn>
              <a:cxn ang="0">
                <a:pos x="0" y="0"/>
              </a:cxn>
            </a:cxnLst>
            <a:rect l="0" t="0" r="r" b="b"/>
            <a:pathLst>
              <a:path w="27" h="2225">
                <a:moveTo>
                  <a:pt x="0" y="2218"/>
                </a:moveTo>
                <a:lnTo>
                  <a:pt x="27" y="2218"/>
                </a:lnTo>
                <a:lnTo>
                  <a:pt x="27" y="2225"/>
                </a:lnTo>
                <a:lnTo>
                  <a:pt x="0" y="2225"/>
                </a:lnTo>
                <a:lnTo>
                  <a:pt x="0" y="2218"/>
                </a:lnTo>
                <a:close/>
                <a:moveTo>
                  <a:pt x="0" y="1998"/>
                </a:moveTo>
                <a:lnTo>
                  <a:pt x="27" y="1998"/>
                </a:lnTo>
                <a:lnTo>
                  <a:pt x="27" y="2005"/>
                </a:lnTo>
                <a:lnTo>
                  <a:pt x="0" y="2005"/>
                </a:lnTo>
                <a:lnTo>
                  <a:pt x="0" y="1998"/>
                </a:lnTo>
                <a:close/>
                <a:moveTo>
                  <a:pt x="0" y="1777"/>
                </a:moveTo>
                <a:lnTo>
                  <a:pt x="27" y="1777"/>
                </a:lnTo>
                <a:lnTo>
                  <a:pt x="27" y="1784"/>
                </a:lnTo>
                <a:lnTo>
                  <a:pt x="0" y="1784"/>
                </a:lnTo>
                <a:lnTo>
                  <a:pt x="0" y="1777"/>
                </a:lnTo>
                <a:close/>
                <a:moveTo>
                  <a:pt x="0" y="1550"/>
                </a:moveTo>
                <a:lnTo>
                  <a:pt x="27" y="1550"/>
                </a:lnTo>
                <a:lnTo>
                  <a:pt x="27" y="1557"/>
                </a:lnTo>
                <a:lnTo>
                  <a:pt x="0" y="1557"/>
                </a:lnTo>
                <a:lnTo>
                  <a:pt x="0" y="1550"/>
                </a:lnTo>
                <a:close/>
                <a:moveTo>
                  <a:pt x="0" y="1330"/>
                </a:moveTo>
                <a:lnTo>
                  <a:pt x="27" y="1330"/>
                </a:lnTo>
                <a:lnTo>
                  <a:pt x="27" y="1336"/>
                </a:lnTo>
                <a:lnTo>
                  <a:pt x="0" y="1336"/>
                </a:lnTo>
                <a:lnTo>
                  <a:pt x="0" y="1330"/>
                </a:lnTo>
                <a:close/>
                <a:moveTo>
                  <a:pt x="0" y="1109"/>
                </a:moveTo>
                <a:lnTo>
                  <a:pt x="27" y="1109"/>
                </a:lnTo>
                <a:lnTo>
                  <a:pt x="27" y="1116"/>
                </a:lnTo>
                <a:lnTo>
                  <a:pt x="0" y="1116"/>
                </a:lnTo>
                <a:lnTo>
                  <a:pt x="0" y="1109"/>
                </a:lnTo>
                <a:close/>
                <a:moveTo>
                  <a:pt x="0" y="888"/>
                </a:moveTo>
                <a:lnTo>
                  <a:pt x="27" y="888"/>
                </a:lnTo>
                <a:lnTo>
                  <a:pt x="27" y="895"/>
                </a:lnTo>
                <a:lnTo>
                  <a:pt x="0" y="895"/>
                </a:lnTo>
                <a:lnTo>
                  <a:pt x="0" y="888"/>
                </a:lnTo>
                <a:close/>
                <a:moveTo>
                  <a:pt x="0" y="668"/>
                </a:moveTo>
                <a:lnTo>
                  <a:pt x="27" y="668"/>
                </a:lnTo>
                <a:lnTo>
                  <a:pt x="27" y="675"/>
                </a:lnTo>
                <a:lnTo>
                  <a:pt x="0" y="675"/>
                </a:lnTo>
                <a:lnTo>
                  <a:pt x="0" y="668"/>
                </a:lnTo>
                <a:close/>
                <a:moveTo>
                  <a:pt x="0" y="441"/>
                </a:moveTo>
                <a:lnTo>
                  <a:pt x="27" y="441"/>
                </a:lnTo>
                <a:lnTo>
                  <a:pt x="27" y="447"/>
                </a:lnTo>
                <a:lnTo>
                  <a:pt x="0" y="447"/>
                </a:lnTo>
                <a:lnTo>
                  <a:pt x="0" y="441"/>
                </a:lnTo>
                <a:close/>
                <a:moveTo>
                  <a:pt x="0" y="220"/>
                </a:moveTo>
                <a:lnTo>
                  <a:pt x="27" y="220"/>
                </a:lnTo>
                <a:lnTo>
                  <a:pt x="27" y="227"/>
                </a:lnTo>
                <a:lnTo>
                  <a:pt x="0" y="227"/>
                </a:lnTo>
                <a:lnTo>
                  <a:pt x="0" y="220"/>
                </a:lnTo>
                <a:close/>
                <a:moveTo>
                  <a:pt x="0" y="0"/>
                </a:moveTo>
                <a:lnTo>
                  <a:pt x="27" y="0"/>
                </a:lnTo>
                <a:lnTo>
                  <a:pt x="27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686"/>
          </a:solidFill>
          <a:ln w="7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201" name="Rectangle 37"/>
          <p:cNvSpPr>
            <a:spLocks noChangeArrowheads="1"/>
          </p:cNvSpPr>
          <p:nvPr/>
        </p:nvSpPr>
        <p:spPr bwMode="auto">
          <a:xfrm>
            <a:off x="570536" y="4975789"/>
            <a:ext cx="3528000" cy="11869"/>
          </a:xfrm>
          <a:prstGeom prst="rect">
            <a:avLst/>
          </a:prstGeom>
          <a:solidFill>
            <a:srgbClr val="868686"/>
          </a:solidFill>
          <a:ln w="7" cap="flat">
            <a:solidFill>
              <a:srgbClr val="868686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3" name="Rectangle 48"/>
          <p:cNvSpPr>
            <a:spLocks noChangeArrowheads="1"/>
          </p:cNvSpPr>
          <p:nvPr/>
        </p:nvSpPr>
        <p:spPr bwMode="auto">
          <a:xfrm>
            <a:off x="1202724" y="3066602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13%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" name="Rectangle 50"/>
          <p:cNvSpPr>
            <a:spLocks noChangeArrowheads="1"/>
          </p:cNvSpPr>
          <p:nvPr/>
        </p:nvSpPr>
        <p:spPr bwMode="auto">
          <a:xfrm>
            <a:off x="2815435" y="3314152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26%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" name="Rectangle 51"/>
          <p:cNvSpPr>
            <a:spLocks noChangeArrowheads="1"/>
          </p:cNvSpPr>
          <p:nvPr/>
        </p:nvSpPr>
        <p:spPr bwMode="auto">
          <a:xfrm>
            <a:off x="1236635" y="2657975"/>
            <a:ext cx="2196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9%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8" name="Rectangle 53"/>
          <p:cNvSpPr>
            <a:spLocks noChangeArrowheads="1"/>
          </p:cNvSpPr>
          <p:nvPr/>
        </p:nvSpPr>
        <p:spPr bwMode="auto">
          <a:xfrm>
            <a:off x="2849346" y="2710537"/>
            <a:ext cx="2196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9" name="Rectangle 54"/>
          <p:cNvSpPr>
            <a:spLocks noChangeArrowheads="1"/>
          </p:cNvSpPr>
          <p:nvPr/>
        </p:nvSpPr>
        <p:spPr bwMode="auto">
          <a:xfrm>
            <a:off x="1202724" y="2157788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18%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1" name="Rectangle 56"/>
          <p:cNvSpPr>
            <a:spLocks noChangeArrowheads="1"/>
          </p:cNvSpPr>
          <p:nvPr/>
        </p:nvSpPr>
        <p:spPr bwMode="auto">
          <a:xfrm>
            <a:off x="2815435" y="2249348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18%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3" name="Rectangle 59"/>
          <p:cNvSpPr>
            <a:spLocks noChangeArrowheads="1"/>
          </p:cNvSpPr>
          <p:nvPr/>
        </p:nvSpPr>
        <p:spPr bwMode="auto">
          <a:xfrm>
            <a:off x="2815435" y="1564346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18%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4" name="Rectangle 60"/>
          <p:cNvSpPr>
            <a:spLocks noChangeArrowheads="1"/>
          </p:cNvSpPr>
          <p:nvPr/>
        </p:nvSpPr>
        <p:spPr bwMode="auto">
          <a:xfrm>
            <a:off x="1202724" y="1467700"/>
            <a:ext cx="3109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14%</a:t>
            </a:r>
            <a:endParaRPr kumimoji="0" lang="fr-FR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6" name="Rectangle 66"/>
          <p:cNvSpPr>
            <a:spLocks noChangeArrowheads="1"/>
          </p:cNvSpPr>
          <p:nvPr/>
        </p:nvSpPr>
        <p:spPr bwMode="auto">
          <a:xfrm>
            <a:off x="272120" y="4891011"/>
            <a:ext cx="202028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7" name="Rectangle 67"/>
          <p:cNvSpPr>
            <a:spLocks noChangeArrowheads="1"/>
          </p:cNvSpPr>
          <p:nvPr/>
        </p:nvSpPr>
        <p:spPr bwMode="auto">
          <a:xfrm>
            <a:off x="204298" y="4516296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8" name="Rectangle 68"/>
          <p:cNvSpPr>
            <a:spLocks noChangeArrowheads="1"/>
          </p:cNvSpPr>
          <p:nvPr/>
        </p:nvSpPr>
        <p:spPr bwMode="auto">
          <a:xfrm>
            <a:off x="204298" y="4139884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9" name="Rectangle 69"/>
          <p:cNvSpPr>
            <a:spLocks noChangeArrowheads="1"/>
          </p:cNvSpPr>
          <p:nvPr/>
        </p:nvSpPr>
        <p:spPr bwMode="auto">
          <a:xfrm>
            <a:off x="204298" y="3763472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30%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0" name="Rectangle 70"/>
          <p:cNvSpPr>
            <a:spLocks noChangeArrowheads="1"/>
          </p:cNvSpPr>
          <p:nvPr/>
        </p:nvSpPr>
        <p:spPr bwMode="auto">
          <a:xfrm>
            <a:off x="204298" y="3387061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1" name="Rectangle 71"/>
          <p:cNvSpPr>
            <a:spLocks noChangeArrowheads="1"/>
          </p:cNvSpPr>
          <p:nvPr/>
        </p:nvSpPr>
        <p:spPr bwMode="auto">
          <a:xfrm>
            <a:off x="204298" y="3012344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50%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2" name="Rectangle 72"/>
          <p:cNvSpPr>
            <a:spLocks noChangeArrowheads="1"/>
          </p:cNvSpPr>
          <p:nvPr/>
        </p:nvSpPr>
        <p:spPr bwMode="auto">
          <a:xfrm>
            <a:off x="204298" y="2635933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60%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3" name="Rectangle 73"/>
          <p:cNvSpPr>
            <a:spLocks noChangeArrowheads="1"/>
          </p:cNvSpPr>
          <p:nvPr/>
        </p:nvSpPr>
        <p:spPr bwMode="auto">
          <a:xfrm>
            <a:off x="204298" y="2259521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70%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4" name="Rectangle 74"/>
          <p:cNvSpPr>
            <a:spLocks noChangeArrowheads="1"/>
          </p:cNvSpPr>
          <p:nvPr/>
        </p:nvSpPr>
        <p:spPr bwMode="auto">
          <a:xfrm>
            <a:off x="204298" y="1883109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80%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5" name="Rectangle 75"/>
          <p:cNvSpPr>
            <a:spLocks noChangeArrowheads="1"/>
          </p:cNvSpPr>
          <p:nvPr/>
        </p:nvSpPr>
        <p:spPr bwMode="auto">
          <a:xfrm>
            <a:off x="204298" y="1506698"/>
            <a:ext cx="285922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90%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6" name="Rectangle 76"/>
          <p:cNvSpPr>
            <a:spLocks noChangeArrowheads="1"/>
          </p:cNvSpPr>
          <p:nvPr/>
        </p:nvSpPr>
        <p:spPr bwMode="auto">
          <a:xfrm>
            <a:off x="136476" y="1131982"/>
            <a:ext cx="369815" cy="19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100%</a:t>
            </a: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7" name="Rectangle 77"/>
          <p:cNvSpPr>
            <a:spLocks noChangeArrowheads="1"/>
          </p:cNvSpPr>
          <p:nvPr/>
        </p:nvSpPr>
        <p:spPr bwMode="auto">
          <a:xfrm>
            <a:off x="1106329" y="5150431"/>
            <a:ext cx="634135" cy="29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France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9" name="Rectangle 79"/>
          <p:cNvSpPr>
            <a:spLocks noChangeArrowheads="1"/>
          </p:cNvSpPr>
          <p:nvPr/>
        </p:nvSpPr>
        <p:spPr bwMode="auto">
          <a:xfrm>
            <a:off x="2581700" y="5150431"/>
            <a:ext cx="939334" cy="29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Bassin sud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Ellipse 159"/>
          <p:cNvSpPr/>
          <p:nvPr/>
        </p:nvSpPr>
        <p:spPr>
          <a:xfrm>
            <a:off x="2547199" y="5365845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/>
          <p:cNvSpPr/>
          <p:nvPr/>
        </p:nvSpPr>
        <p:spPr>
          <a:xfrm>
            <a:off x="928048" y="5377218"/>
            <a:ext cx="900752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24633" cy="404664"/>
          </a:xfrm>
        </p:spPr>
        <p:txBody>
          <a:bodyPr/>
          <a:lstStyle/>
          <a:p>
            <a:r>
              <a:rPr lang="fr-FR" sz="1800" dirty="0" smtClean="0"/>
              <a:t>C</a:t>
            </a:r>
            <a:r>
              <a:rPr sz="1800" dirty="0" err="1" smtClean="0"/>
              <a:t>omposition</a:t>
            </a:r>
            <a:r>
              <a:rPr sz="1800" dirty="0" smtClean="0"/>
              <a:t> des </a:t>
            </a:r>
            <a:r>
              <a:rPr sz="1800" dirty="0" err="1" smtClean="0"/>
              <a:t>viandes</a:t>
            </a:r>
            <a:r>
              <a:rPr sz="1800" dirty="0" smtClean="0"/>
              <a:t> </a:t>
            </a:r>
            <a:r>
              <a:rPr sz="1800" dirty="0" err="1" smtClean="0"/>
              <a:t>finies</a:t>
            </a:r>
            <a:r>
              <a:rPr sz="1800" dirty="0" smtClean="0"/>
              <a:t> </a:t>
            </a:r>
            <a:r>
              <a:rPr sz="1800" b="0" dirty="0" smtClean="0">
                <a:effectLst/>
              </a:rPr>
              <a:t>(</a:t>
            </a:r>
            <a:r>
              <a:rPr sz="1800" b="0" dirty="0" err="1" smtClean="0">
                <a:effectLst/>
              </a:rPr>
              <a:t>année</a:t>
            </a:r>
            <a:r>
              <a:rPr sz="1800" b="0" dirty="0" smtClean="0">
                <a:effectLst/>
              </a:rPr>
              <a:t> 2011)</a:t>
            </a:r>
            <a:endParaRPr lang="fr-FR" sz="1800" b="0" dirty="0">
              <a:effectLst/>
            </a:endParaRPr>
          </a:p>
        </p:txBody>
      </p:sp>
      <p:sp>
        <p:nvSpPr>
          <p:cNvPr id="3076" name="AutoShape 4"/>
          <p:cNvSpPr>
            <a:spLocks noChangeAspect="1" noChangeArrowheads="1" noTextEdit="1"/>
          </p:cNvSpPr>
          <p:nvPr/>
        </p:nvSpPr>
        <p:spPr bwMode="auto">
          <a:xfrm>
            <a:off x="-68240" y="992435"/>
            <a:ext cx="5581650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2" name="Tableau 101"/>
          <p:cNvGraphicFramePr>
            <a:graphicFrameLocks noGrp="1"/>
          </p:cNvGraphicFramePr>
          <p:nvPr/>
        </p:nvGraphicFramePr>
        <p:xfrm>
          <a:off x="946623" y="5394553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5 284 088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" name="Rectangle 104"/>
          <p:cNvSpPr/>
          <p:nvPr/>
        </p:nvSpPr>
        <p:spPr>
          <a:xfrm>
            <a:off x="-27296" y="5377204"/>
            <a:ext cx="103723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400" b="1" dirty="0" smtClean="0"/>
              <a:t>Total têtes</a:t>
            </a:r>
            <a:endParaRPr lang="fr-FR" sz="1400" b="1" dirty="0"/>
          </a:p>
        </p:txBody>
      </p:sp>
      <p:cxnSp>
        <p:nvCxnSpPr>
          <p:cNvPr id="110" name="Connecteur droit avec flèche 109"/>
          <p:cNvCxnSpPr/>
          <p:nvPr/>
        </p:nvCxnSpPr>
        <p:spPr>
          <a:xfrm rot="5400000" flipH="1" flipV="1">
            <a:off x="4787619" y="2204107"/>
            <a:ext cx="928047" cy="91440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avec flèche 110"/>
          <p:cNvCxnSpPr/>
          <p:nvPr/>
        </p:nvCxnSpPr>
        <p:spPr>
          <a:xfrm>
            <a:off x="4810364" y="3537044"/>
            <a:ext cx="884830" cy="734705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64"/>
          <p:cNvSpPr>
            <a:spLocks noChangeArrowheads="1"/>
          </p:cNvSpPr>
          <p:nvPr/>
        </p:nvSpPr>
        <p:spPr bwMode="auto">
          <a:xfrm>
            <a:off x="1845811" y="4286142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42%</a:t>
            </a:r>
            <a:endParaRPr kumimoji="0" lang="fr-F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5" name="Parenthèse fermante 134"/>
          <p:cNvSpPr/>
          <p:nvPr/>
        </p:nvSpPr>
        <p:spPr>
          <a:xfrm flipV="1">
            <a:off x="1705969" y="3398294"/>
            <a:ext cx="60785" cy="1596788"/>
          </a:xfrm>
          <a:prstGeom prst="rightBracket">
            <a:avLst/>
          </a:prstGeom>
          <a:ln w="28575">
            <a:solidFill>
              <a:schemeClr val="bg2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8" name="Rectangle 64"/>
          <p:cNvSpPr>
            <a:spLocks noChangeArrowheads="1"/>
          </p:cNvSpPr>
          <p:nvPr/>
        </p:nvSpPr>
        <p:spPr bwMode="auto">
          <a:xfrm>
            <a:off x="3494532" y="4290689"/>
            <a:ext cx="3991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29%</a:t>
            </a:r>
            <a:endParaRPr kumimoji="0" lang="fr-FR" sz="32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9" name="Parenthèse fermante 138"/>
          <p:cNvSpPr/>
          <p:nvPr/>
        </p:nvSpPr>
        <p:spPr>
          <a:xfrm>
            <a:off x="3336268" y="3889612"/>
            <a:ext cx="82114" cy="1106488"/>
          </a:xfrm>
          <a:prstGeom prst="rightBracket">
            <a:avLst/>
          </a:prstGeom>
          <a:ln w="28575">
            <a:solidFill>
              <a:schemeClr val="bg2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Rectangle 64"/>
          <p:cNvSpPr>
            <a:spLocks noChangeArrowheads="1"/>
          </p:cNvSpPr>
          <p:nvPr/>
        </p:nvSpPr>
        <p:spPr bwMode="auto">
          <a:xfrm>
            <a:off x="1752551" y="3019167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(22%)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1" name="Rectangle 64"/>
          <p:cNvSpPr>
            <a:spLocks noChangeArrowheads="1"/>
          </p:cNvSpPr>
          <p:nvPr/>
        </p:nvSpPr>
        <p:spPr bwMode="auto">
          <a:xfrm>
            <a:off x="1713883" y="216163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(30%)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Rectangle 64"/>
          <p:cNvSpPr>
            <a:spLocks noChangeArrowheads="1"/>
          </p:cNvSpPr>
          <p:nvPr/>
        </p:nvSpPr>
        <p:spPr bwMode="auto">
          <a:xfrm>
            <a:off x="1713882" y="1451949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(23%)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Rectangle 64"/>
          <p:cNvSpPr>
            <a:spLocks noChangeArrowheads="1"/>
          </p:cNvSpPr>
          <p:nvPr/>
        </p:nvSpPr>
        <p:spPr bwMode="auto">
          <a:xfrm>
            <a:off x="3412646" y="2243525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(26%)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Rectangle 64"/>
          <p:cNvSpPr>
            <a:spLocks noChangeArrowheads="1"/>
          </p:cNvSpPr>
          <p:nvPr/>
        </p:nvSpPr>
        <p:spPr bwMode="auto">
          <a:xfrm>
            <a:off x="3371703" y="3280756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(36%)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Rectangle 64"/>
          <p:cNvSpPr>
            <a:spLocks noChangeArrowheads="1"/>
          </p:cNvSpPr>
          <p:nvPr/>
        </p:nvSpPr>
        <p:spPr bwMode="auto">
          <a:xfrm>
            <a:off x="3412646" y="1451956"/>
            <a:ext cx="419987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</a:rPr>
              <a:t>(25%)</a:t>
            </a:r>
            <a:endParaRPr kumimoji="0" lang="fr-FR" sz="240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e 163"/>
          <p:cNvGrpSpPr/>
          <p:nvPr/>
        </p:nvGrpSpPr>
        <p:grpSpPr>
          <a:xfrm>
            <a:off x="0" y="5868537"/>
            <a:ext cx="1910686" cy="989463"/>
            <a:chOff x="-1705970" y="5868537"/>
            <a:chExt cx="1910686" cy="989463"/>
          </a:xfrm>
        </p:grpSpPr>
        <p:pic>
          <p:nvPicPr>
            <p:cNvPr id="3172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66618" r="1734" b="19212"/>
            <a:stretch>
              <a:fillRect/>
            </a:stretch>
          </p:blipFill>
          <p:spPr bwMode="auto">
            <a:xfrm>
              <a:off x="-1705970" y="5868537"/>
              <a:ext cx="1907725" cy="66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" name="Picture 100"/>
            <p:cNvPicPr>
              <a:picLocks noChangeAspect="1" noChangeArrowheads="1"/>
            </p:cNvPicPr>
            <p:nvPr/>
          </p:nvPicPr>
          <p:blipFill>
            <a:blip r:embed="rId2" cstate="print"/>
            <a:srcRect l="74025" t="19146" r="1733" b="73190"/>
            <a:stretch>
              <a:fillRect/>
            </a:stretch>
          </p:blipFill>
          <p:spPr bwMode="auto">
            <a:xfrm>
              <a:off x="-1703009" y="6496335"/>
              <a:ext cx="1907725" cy="3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7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46474" r="1734" b="33803"/>
          <a:stretch>
            <a:fillRect/>
          </a:stretch>
        </p:blipFill>
        <p:spPr bwMode="auto">
          <a:xfrm>
            <a:off x="1460303" y="5916305"/>
            <a:ext cx="1930118" cy="94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Picture 100"/>
          <p:cNvPicPr>
            <a:picLocks noChangeAspect="1" noChangeArrowheads="1"/>
          </p:cNvPicPr>
          <p:nvPr/>
        </p:nvPicPr>
        <p:blipFill>
          <a:blip r:embed="rId2" cstate="print"/>
          <a:srcRect l="74025" t="25034" r="1734" b="53646"/>
          <a:stretch>
            <a:fillRect/>
          </a:stretch>
        </p:blipFill>
        <p:spPr bwMode="auto">
          <a:xfrm>
            <a:off x="3125337" y="5854890"/>
            <a:ext cx="1901938" cy="100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5" name="ZoneTexte 164"/>
          <p:cNvSpPr txBox="1"/>
          <p:nvPr/>
        </p:nvSpPr>
        <p:spPr>
          <a:xfrm>
            <a:off x="0" y="669958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Source : BDNI Normabev 2011 – traitement Institut de l’élevage</a:t>
            </a:r>
            <a:endParaRPr lang="fr-FR" sz="1400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230" name="Tableau 229"/>
          <p:cNvGraphicFramePr>
            <a:graphicFrameLocks noGrp="1"/>
          </p:cNvGraphicFramePr>
          <p:nvPr/>
        </p:nvGraphicFramePr>
        <p:xfrm>
          <a:off x="2461993" y="5397168"/>
          <a:ext cx="863600" cy="213360"/>
        </p:xfrm>
        <a:graphic>
          <a:graphicData uri="http://schemas.openxmlformats.org/drawingml/2006/table">
            <a:tbl>
              <a:tblPr/>
              <a:tblGrid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407 416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2" name="ZoneTexte 231"/>
          <p:cNvSpPr txBox="1"/>
          <p:nvPr/>
        </p:nvSpPr>
        <p:spPr>
          <a:xfrm>
            <a:off x="4767153" y="1520744"/>
            <a:ext cx="144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Cantal + Lozère</a:t>
            </a:r>
            <a:endParaRPr lang="fr-FR" sz="1600" b="1" dirty="0"/>
          </a:p>
        </p:txBody>
      </p:sp>
      <p:grpSp>
        <p:nvGrpSpPr>
          <p:cNvPr id="4" name="Groupe 232"/>
          <p:cNvGrpSpPr/>
          <p:nvPr/>
        </p:nvGrpSpPr>
        <p:grpSpPr>
          <a:xfrm>
            <a:off x="6315949" y="1097875"/>
            <a:ext cx="1230013" cy="2156604"/>
            <a:chOff x="7628079" y="1454125"/>
            <a:chExt cx="1230013" cy="2156604"/>
          </a:xfrm>
        </p:grpSpPr>
        <p:grpSp>
          <p:nvGrpSpPr>
            <p:cNvPr id="5" name="Groupe 383"/>
            <p:cNvGrpSpPr/>
            <p:nvPr/>
          </p:nvGrpSpPr>
          <p:grpSpPr>
            <a:xfrm>
              <a:off x="7628079" y="1454125"/>
              <a:ext cx="648000" cy="2156604"/>
              <a:chOff x="7628079" y="1454125"/>
              <a:chExt cx="648000" cy="2156604"/>
            </a:xfrm>
          </p:grpSpPr>
          <p:grpSp>
            <p:nvGrpSpPr>
              <p:cNvPr id="6" name="Groupe 313"/>
              <p:cNvGrpSpPr/>
              <p:nvPr/>
            </p:nvGrpSpPr>
            <p:grpSpPr>
              <a:xfrm>
                <a:off x="7628079" y="1454125"/>
                <a:ext cx="648000" cy="2156604"/>
                <a:chOff x="7628080" y="1434853"/>
                <a:chExt cx="1010953" cy="1789781"/>
              </a:xfrm>
            </p:grpSpPr>
            <p:sp>
              <p:nvSpPr>
                <p:cNvPr id="247" name="Rectangle 109"/>
                <p:cNvSpPr>
                  <a:spLocks noChangeArrowheads="1"/>
                </p:cNvSpPr>
                <p:nvPr/>
              </p:nvSpPr>
              <p:spPr bwMode="auto">
                <a:xfrm>
                  <a:off x="7628080" y="2944230"/>
                  <a:ext cx="1010953" cy="183382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8" name="Rectangle 110"/>
                <p:cNvSpPr>
                  <a:spLocks noChangeArrowheads="1"/>
                </p:cNvSpPr>
                <p:nvPr/>
              </p:nvSpPr>
              <p:spPr bwMode="auto">
                <a:xfrm>
                  <a:off x="7628080" y="2551605"/>
                  <a:ext cx="1010953" cy="392627"/>
                </a:xfrm>
                <a:prstGeom prst="rect">
                  <a:avLst/>
                </a:prstGeom>
                <a:solidFill>
                  <a:srgbClr val="CC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9" name="Rectangle 111"/>
                <p:cNvSpPr>
                  <a:spLocks noChangeArrowheads="1"/>
                </p:cNvSpPr>
                <p:nvPr/>
              </p:nvSpPr>
              <p:spPr bwMode="auto">
                <a:xfrm>
                  <a:off x="7628080" y="2255372"/>
                  <a:ext cx="1010953" cy="29623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0" name="Rectangle 112"/>
                <p:cNvSpPr>
                  <a:spLocks noChangeArrowheads="1"/>
                </p:cNvSpPr>
                <p:nvPr/>
              </p:nvSpPr>
              <p:spPr bwMode="auto">
                <a:xfrm>
                  <a:off x="7628080" y="2081394"/>
                  <a:ext cx="1010953" cy="173978"/>
                </a:xfrm>
                <a:prstGeom prst="rect">
                  <a:avLst/>
                </a:prstGeom>
                <a:solidFill>
                  <a:srgbClr val="E46C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1" name="Rectangle 113"/>
                <p:cNvSpPr>
                  <a:spLocks noChangeArrowheads="1"/>
                </p:cNvSpPr>
                <p:nvPr/>
              </p:nvSpPr>
              <p:spPr bwMode="auto">
                <a:xfrm>
                  <a:off x="7628080" y="1550056"/>
                  <a:ext cx="1010953" cy="531338"/>
                </a:xfrm>
                <a:prstGeom prst="rect">
                  <a:avLst/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2" name="Rectangle 114"/>
                <p:cNvSpPr>
                  <a:spLocks noChangeArrowheads="1"/>
                </p:cNvSpPr>
                <p:nvPr/>
              </p:nvSpPr>
              <p:spPr bwMode="auto">
                <a:xfrm>
                  <a:off x="7628080" y="1465418"/>
                  <a:ext cx="1010953" cy="84638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628080" y="1439555"/>
                  <a:ext cx="1010953" cy="25862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628080" y="1434853"/>
                  <a:ext cx="1010953" cy="4702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5" name="Rectangle 117"/>
                <p:cNvSpPr>
                  <a:spLocks noChangeArrowheads="1"/>
                </p:cNvSpPr>
                <p:nvPr/>
              </p:nvSpPr>
              <p:spPr bwMode="auto">
                <a:xfrm>
                  <a:off x="7628080" y="3130592"/>
                  <a:ext cx="1010953" cy="94042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244" name="Rectangle 124"/>
              <p:cNvSpPr>
                <a:spLocks noChangeArrowheads="1"/>
              </p:cNvSpPr>
              <p:nvPr/>
            </p:nvSpPr>
            <p:spPr bwMode="auto">
              <a:xfrm>
                <a:off x="7815680" y="2535491"/>
                <a:ext cx="31098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17%</a:t>
                </a:r>
                <a:endPara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" name="Rectangle 125"/>
              <p:cNvSpPr>
                <a:spLocks noChangeArrowheads="1"/>
              </p:cNvSpPr>
              <p:nvPr/>
            </p:nvSpPr>
            <p:spPr bwMode="auto">
              <a:xfrm>
                <a:off x="7815680" y="2233572"/>
                <a:ext cx="31098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10%</a:t>
                </a:r>
                <a:endPara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6" name="Rectangle 126"/>
              <p:cNvSpPr>
                <a:spLocks noChangeArrowheads="1"/>
              </p:cNvSpPr>
              <p:nvPr/>
            </p:nvSpPr>
            <p:spPr bwMode="auto">
              <a:xfrm>
                <a:off x="7829328" y="1828414"/>
                <a:ext cx="310983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30%</a:t>
                </a:r>
                <a:endParaRPr kumimoji="0" lang="fr-FR" sz="1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239" name="Rectangle 64"/>
            <p:cNvSpPr>
              <a:spLocks noChangeArrowheads="1"/>
            </p:cNvSpPr>
            <p:nvPr/>
          </p:nvSpPr>
          <p:spPr bwMode="auto">
            <a:xfrm>
              <a:off x="8458944" y="3016110"/>
              <a:ext cx="3991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37%</a:t>
              </a:r>
              <a:endParaRPr kumimoji="0" lang="fr-F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Parenthèse fermante 239"/>
            <p:cNvSpPr/>
            <p:nvPr/>
          </p:nvSpPr>
          <p:spPr>
            <a:xfrm>
              <a:off x="8306710" y="2806994"/>
              <a:ext cx="82643" cy="774306"/>
            </a:xfrm>
            <a:prstGeom prst="rightBracket">
              <a:avLst/>
            </a:prstGeom>
            <a:ln w="28575">
              <a:solidFill>
                <a:schemeClr val="bg2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1" name="Rectangle 64"/>
            <p:cNvSpPr>
              <a:spLocks noChangeArrowheads="1"/>
            </p:cNvSpPr>
            <p:nvPr/>
          </p:nvSpPr>
          <p:spPr bwMode="auto">
            <a:xfrm>
              <a:off x="8328497" y="1842557"/>
              <a:ext cx="419987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(46%)</a:t>
              </a:r>
              <a:endParaRPr kumimoji="0" lang="fr-FR" sz="24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2" name="Rectangle 64"/>
            <p:cNvSpPr>
              <a:spLocks noChangeArrowheads="1"/>
            </p:cNvSpPr>
            <p:nvPr/>
          </p:nvSpPr>
          <p:spPr bwMode="auto">
            <a:xfrm>
              <a:off x="8310776" y="2526586"/>
              <a:ext cx="419987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(25%)</a:t>
              </a:r>
              <a:endParaRPr kumimoji="0" lang="fr-FR" sz="24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256" name="Tableau 255"/>
          <p:cNvGraphicFramePr>
            <a:graphicFrameLocks noGrp="1"/>
          </p:cNvGraphicFramePr>
          <p:nvPr/>
        </p:nvGraphicFramePr>
        <p:xfrm>
          <a:off x="6167068" y="3314655"/>
          <a:ext cx="705708" cy="234187"/>
        </p:xfrm>
        <a:graphic>
          <a:graphicData uri="http://schemas.openxmlformats.org/drawingml/2006/table">
            <a:tbl>
              <a:tblPr/>
              <a:tblGrid>
                <a:gridCol w="705708"/>
              </a:tblGrid>
              <a:tr h="234187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85 829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e 278"/>
          <p:cNvGrpSpPr/>
          <p:nvPr/>
        </p:nvGrpSpPr>
        <p:grpSpPr>
          <a:xfrm>
            <a:off x="6345116" y="3836706"/>
            <a:ext cx="1175966" cy="2154660"/>
            <a:chOff x="6518442" y="3904946"/>
            <a:chExt cx="1175966" cy="2154660"/>
          </a:xfrm>
        </p:grpSpPr>
        <p:grpSp>
          <p:nvGrpSpPr>
            <p:cNvPr id="8" name="Groupe 277"/>
            <p:cNvGrpSpPr/>
            <p:nvPr/>
          </p:nvGrpSpPr>
          <p:grpSpPr>
            <a:xfrm>
              <a:off x="6518442" y="3904946"/>
              <a:ext cx="646707" cy="2150348"/>
              <a:chOff x="7688400" y="3958262"/>
              <a:chExt cx="362604" cy="2150348"/>
            </a:xfrm>
          </p:grpSpPr>
          <p:sp>
            <p:nvSpPr>
              <p:cNvPr id="265" name="Rectangle 29"/>
              <p:cNvSpPr>
                <a:spLocks noChangeArrowheads="1"/>
              </p:cNvSpPr>
              <p:nvPr/>
            </p:nvSpPr>
            <p:spPr bwMode="auto">
              <a:xfrm>
                <a:off x="7688400" y="3958262"/>
                <a:ext cx="362604" cy="51801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grpSp>
            <p:nvGrpSpPr>
              <p:cNvPr id="9" name="Groupe 276"/>
              <p:cNvGrpSpPr/>
              <p:nvPr/>
            </p:nvGrpSpPr>
            <p:grpSpPr>
              <a:xfrm>
                <a:off x="7688400" y="3958262"/>
                <a:ext cx="362604" cy="2150348"/>
                <a:chOff x="7688400" y="3958262"/>
                <a:chExt cx="362604" cy="2150348"/>
              </a:xfrm>
            </p:grpSpPr>
            <p:sp>
              <p:nvSpPr>
                <p:cNvPr id="259" name="Rectangle 11"/>
                <p:cNvSpPr>
                  <a:spLocks noChangeArrowheads="1"/>
                </p:cNvSpPr>
                <p:nvPr/>
              </p:nvSpPr>
              <p:spPr bwMode="auto">
                <a:xfrm>
                  <a:off x="7688400" y="5823084"/>
                  <a:ext cx="362604" cy="246053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0" name="Rectangle 14"/>
                <p:cNvSpPr>
                  <a:spLocks noChangeArrowheads="1"/>
                </p:cNvSpPr>
                <p:nvPr/>
              </p:nvSpPr>
              <p:spPr bwMode="auto">
                <a:xfrm>
                  <a:off x="7688400" y="5641782"/>
                  <a:ext cx="362604" cy="181302"/>
                </a:xfrm>
                <a:prstGeom prst="rect">
                  <a:avLst/>
                </a:prstGeom>
                <a:solidFill>
                  <a:srgbClr val="CC33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1" name="Rectangle 17"/>
                <p:cNvSpPr>
                  <a:spLocks noChangeArrowheads="1"/>
                </p:cNvSpPr>
                <p:nvPr/>
              </p:nvSpPr>
              <p:spPr bwMode="auto">
                <a:xfrm>
                  <a:off x="7688400" y="5039599"/>
                  <a:ext cx="362604" cy="60218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2" name="Rectangle 20"/>
                <p:cNvSpPr>
                  <a:spLocks noChangeArrowheads="1"/>
                </p:cNvSpPr>
                <p:nvPr/>
              </p:nvSpPr>
              <p:spPr bwMode="auto">
                <a:xfrm>
                  <a:off x="7688400" y="4942473"/>
                  <a:ext cx="362604" cy="97126"/>
                </a:xfrm>
                <a:prstGeom prst="rect">
                  <a:avLst/>
                </a:prstGeom>
                <a:solidFill>
                  <a:srgbClr val="E46C0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3" name="Rectangle 23"/>
                <p:cNvSpPr>
                  <a:spLocks noChangeArrowheads="1"/>
                </p:cNvSpPr>
                <p:nvPr/>
              </p:nvSpPr>
              <p:spPr bwMode="auto">
                <a:xfrm>
                  <a:off x="7688400" y="4579869"/>
                  <a:ext cx="362604" cy="362604"/>
                </a:xfrm>
                <a:prstGeom prst="rect">
                  <a:avLst/>
                </a:prstGeom>
                <a:solidFill>
                  <a:srgbClr val="6600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4" name="Rectangle 26"/>
                <p:cNvSpPr>
                  <a:spLocks noChangeArrowheads="1"/>
                </p:cNvSpPr>
                <p:nvPr/>
              </p:nvSpPr>
              <p:spPr bwMode="auto">
                <a:xfrm>
                  <a:off x="7688400" y="4010062"/>
                  <a:ext cx="362604" cy="569807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6" name="Rectangle 32"/>
                <p:cNvSpPr>
                  <a:spLocks noChangeArrowheads="1"/>
                </p:cNvSpPr>
                <p:nvPr/>
              </p:nvSpPr>
              <p:spPr bwMode="auto">
                <a:xfrm>
                  <a:off x="7688400" y="3958262"/>
                  <a:ext cx="362604" cy="6475"/>
                </a:xfrm>
                <a:prstGeom prst="rect">
                  <a:avLst/>
                </a:prstGeom>
                <a:solidFill>
                  <a:srgbClr val="C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7" name="Rectangle 35"/>
                <p:cNvSpPr>
                  <a:spLocks noChangeArrowheads="1"/>
                </p:cNvSpPr>
                <p:nvPr/>
              </p:nvSpPr>
              <p:spPr bwMode="auto">
                <a:xfrm>
                  <a:off x="7688400" y="6069759"/>
                  <a:ext cx="362604" cy="38851"/>
                </a:xfrm>
                <a:prstGeom prst="rect">
                  <a:avLst/>
                </a:prstGeom>
                <a:solidFill>
                  <a:srgbClr val="7F7F7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</p:grpSp>
        </p:grpSp>
        <p:sp>
          <p:nvSpPr>
            <p:cNvPr id="268" name="Rectangle 48"/>
            <p:cNvSpPr>
              <a:spLocks noChangeArrowheads="1"/>
            </p:cNvSpPr>
            <p:nvPr/>
          </p:nvSpPr>
          <p:spPr bwMode="auto">
            <a:xfrm>
              <a:off x="6709892" y="5193354"/>
              <a:ext cx="171413" cy="11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28%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" name="Rectangle 54"/>
            <p:cNvSpPr>
              <a:spLocks noChangeArrowheads="1"/>
            </p:cNvSpPr>
            <p:nvPr/>
          </p:nvSpPr>
          <p:spPr bwMode="auto">
            <a:xfrm>
              <a:off x="6696243" y="4630720"/>
              <a:ext cx="171413" cy="11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17%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1" name="Rectangle 57"/>
            <p:cNvSpPr>
              <a:spLocks noChangeArrowheads="1"/>
            </p:cNvSpPr>
            <p:nvPr/>
          </p:nvSpPr>
          <p:spPr bwMode="auto">
            <a:xfrm>
              <a:off x="6701050" y="4162567"/>
              <a:ext cx="34119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27%</a:t>
              </a:r>
              <a:endParaRPr kumimoji="0" lang="fr-FR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2" name="Rectangle 64"/>
            <p:cNvSpPr>
              <a:spLocks noChangeArrowheads="1"/>
            </p:cNvSpPr>
            <p:nvPr/>
          </p:nvSpPr>
          <p:spPr bwMode="auto">
            <a:xfrm>
              <a:off x="7295260" y="5664480"/>
              <a:ext cx="3991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22%</a:t>
              </a:r>
              <a:endParaRPr kumimoji="0" lang="fr-FR" sz="32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3" name="Parenthèse fermante 272"/>
            <p:cNvSpPr/>
            <p:nvPr/>
          </p:nvSpPr>
          <p:spPr>
            <a:xfrm>
              <a:off x="7174604" y="5587590"/>
              <a:ext cx="58710" cy="472016"/>
            </a:xfrm>
            <a:prstGeom prst="rightBracket">
              <a:avLst/>
            </a:prstGeom>
            <a:ln w="28575">
              <a:solidFill>
                <a:schemeClr val="bg2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4" name="Rectangle 64"/>
            <p:cNvSpPr>
              <a:spLocks noChangeArrowheads="1"/>
            </p:cNvSpPr>
            <p:nvPr/>
          </p:nvSpPr>
          <p:spPr bwMode="auto">
            <a:xfrm>
              <a:off x="7234792" y="4193956"/>
              <a:ext cx="231495" cy="1187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(34%)</a:t>
              </a:r>
              <a:endParaRPr kumimoji="0" lang="fr-FR" sz="24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5" name="Rectangle 64"/>
            <p:cNvSpPr>
              <a:spLocks noChangeArrowheads="1"/>
            </p:cNvSpPr>
            <p:nvPr/>
          </p:nvSpPr>
          <p:spPr bwMode="auto">
            <a:xfrm>
              <a:off x="7222542" y="4630264"/>
              <a:ext cx="231495" cy="1187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(21%)</a:t>
              </a:r>
              <a:endParaRPr kumimoji="0" lang="fr-FR" sz="24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6" name="Rectangle 64"/>
            <p:cNvSpPr>
              <a:spLocks noChangeArrowheads="1"/>
            </p:cNvSpPr>
            <p:nvPr/>
          </p:nvSpPr>
          <p:spPr bwMode="auto">
            <a:xfrm>
              <a:off x="7199975" y="5242927"/>
              <a:ext cx="231495" cy="1187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(35%)</a:t>
              </a:r>
              <a:endParaRPr kumimoji="0" lang="fr-FR" sz="240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0" name="Ellipse 279"/>
          <p:cNvSpPr/>
          <p:nvPr/>
        </p:nvSpPr>
        <p:spPr>
          <a:xfrm>
            <a:off x="6357710" y="6026832"/>
            <a:ext cx="664234" cy="30025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81" name="Tableau 280"/>
          <p:cNvGraphicFramePr>
            <a:graphicFrameLocks noGrp="1"/>
          </p:cNvGraphicFramePr>
          <p:nvPr/>
        </p:nvGraphicFramePr>
        <p:xfrm>
          <a:off x="6223933" y="5978242"/>
          <a:ext cx="705708" cy="286079"/>
        </p:xfrm>
        <a:graphic>
          <a:graphicData uri="http://schemas.openxmlformats.org/drawingml/2006/table">
            <a:tbl>
              <a:tblPr/>
              <a:tblGrid>
                <a:gridCol w="705708"/>
              </a:tblGrid>
              <a:tr h="286079"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b="1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257 404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2" name="ZoneTexte 281"/>
          <p:cNvSpPr txBox="1"/>
          <p:nvPr/>
        </p:nvSpPr>
        <p:spPr>
          <a:xfrm>
            <a:off x="4769428" y="4416344"/>
            <a:ext cx="144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 dirty="0" smtClean="0"/>
              <a:t>Midi-Pyrénées</a:t>
            </a:r>
          </a:p>
          <a:p>
            <a:pPr algn="r"/>
            <a:r>
              <a:rPr lang="fr-FR" sz="1600" b="1" dirty="0" smtClean="0"/>
              <a:t>MC</a:t>
            </a:r>
            <a:endParaRPr lang="fr-FR" sz="1600" b="1" dirty="0"/>
          </a:p>
        </p:txBody>
      </p:sp>
      <p:cxnSp>
        <p:nvCxnSpPr>
          <p:cNvPr id="117" name="Connecteur droit 116"/>
          <p:cNvCxnSpPr/>
          <p:nvPr/>
        </p:nvCxnSpPr>
        <p:spPr>
          <a:xfrm>
            <a:off x="0" y="404664"/>
            <a:ext cx="8388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3528" y="1073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règles du jeu, les objectifs et les attendus</a:t>
            </a:r>
            <a:endParaRPr lang="fr-FR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23528" y="620688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23528" y="908720"/>
            <a:ext cx="7776864" cy="2308324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livrables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</a:t>
            </a:r>
            <a:r>
              <a:rPr lang="fr-FR" dirty="0" smtClean="0"/>
              <a:t>Identification des principaux enjeux (avec ou sans effet levier)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Définition des orientations opérationnelles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Pistes d’action</a:t>
            </a:r>
          </a:p>
          <a:p>
            <a:pPr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3528" y="3861048"/>
            <a:ext cx="7776864" cy="1477328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La suite (étape 2)</a:t>
            </a:r>
          </a:p>
          <a:p>
            <a:endParaRPr lang="fr-FR" b="1" dirty="0" smtClean="0"/>
          </a:p>
          <a:p>
            <a:pPr>
              <a:buFont typeface="Wingdings" pitchFamily="2" charset="2"/>
              <a:buChar char="ü"/>
            </a:pPr>
            <a:r>
              <a:rPr lang="fr-FR" b="1" dirty="0" smtClean="0"/>
              <a:t>  </a:t>
            </a:r>
            <a:r>
              <a:rPr lang="fr-FR" dirty="0" smtClean="0"/>
              <a:t>Un nouvel atelier sous le même format horaire et organisationnel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 marL="266700" indent="-266700">
              <a:buFont typeface="Wingdings" pitchFamily="2" charset="2"/>
              <a:buChar char="ü"/>
            </a:pPr>
            <a:r>
              <a:rPr lang="fr-FR" dirty="0" smtClean="0"/>
              <a:t>Un approfondissement pour passer à la formulation d’action précise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7620000" cy="476672"/>
          </a:xfrm>
        </p:spPr>
        <p:txBody>
          <a:bodyPr/>
          <a:lstStyle/>
          <a:p>
            <a:r>
              <a:rPr lang="fr-FR" sz="1800" b="1" dirty="0" smtClean="0"/>
              <a:t>Le calendrier</a:t>
            </a:r>
            <a:endParaRPr lang="fr-FR" sz="1800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08221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>
            <a:off x="179512" y="476672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932040" y="170080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5940152" y="2780928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732240" y="3789040"/>
            <a:ext cx="64807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grpSp>
        <p:nvGrpSpPr>
          <p:cNvPr id="2" name="Groupe 20"/>
          <p:cNvGrpSpPr/>
          <p:nvPr/>
        </p:nvGrpSpPr>
        <p:grpSpPr>
          <a:xfrm>
            <a:off x="1403648" y="2204864"/>
            <a:ext cx="6408712" cy="2232248"/>
            <a:chOff x="1331640" y="2516178"/>
            <a:chExt cx="6408712" cy="2232248"/>
          </a:xfrm>
        </p:grpSpPr>
        <p:sp>
          <p:nvSpPr>
            <p:cNvPr id="53249" name="Rectangle 1"/>
            <p:cNvSpPr>
              <a:spLocks noChangeArrowheads="1"/>
            </p:cNvSpPr>
            <p:nvPr/>
          </p:nvSpPr>
          <p:spPr bwMode="auto">
            <a:xfrm>
              <a:off x="2873025" y="3101534"/>
              <a:ext cx="3397983" cy="10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Du contexte… aux enjeux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2400" b="1" dirty="0" smtClean="0">
                <a:latin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Réunion du 20 février</a:t>
              </a:r>
              <a:r>
                <a:rPr kumimoji="0" lang="fr-FR" sz="15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Times New Roman" pitchFamily="18" charset="0"/>
                </a:rPr>
                <a:t> 2013</a:t>
              </a:r>
              <a:endParaRPr kumimoji="0" lang="fr-FR" sz="15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475656" y="2516178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331640" y="2660194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64288" y="460441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7596336" y="4100354"/>
              <a:ext cx="0" cy="64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6" name="Imag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1541721" cy="54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5" descr="minister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38204" y="5140104"/>
            <a:ext cx="693277" cy="75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logo-region-auvergn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0281" y="5185238"/>
            <a:ext cx="1134091" cy="6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logo_cmjn_300dp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5085184"/>
            <a:ext cx="559274" cy="73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logolaregion" descr="Logo La Région Languedoc Roussillon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76352" y="5266134"/>
            <a:ext cx="885184" cy="4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SCENARIO CHOISI</a:t>
            </a:r>
            <a:r>
              <a:rPr lang="fr-FR" dirty="0" smtClean="0"/>
              <a:t>: A L’EPREUVE DES REALITES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WordArt 9"/>
          <p:cNvSpPr>
            <a:spLocks noChangeArrowheads="1" noChangeShapeType="1"/>
          </p:cNvSpPr>
          <p:nvPr/>
        </p:nvSpPr>
        <p:spPr bwMode="auto">
          <a:xfrm>
            <a:off x="1331640" y="690985"/>
            <a:ext cx="1944216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fr-FR" sz="3600" kern="10" spc="1800" dirty="0">
                <a:ln w="9525">
                  <a:noFill/>
                  <a:round/>
                  <a:headEnd/>
                  <a:tailEnd/>
                </a:ln>
                <a:solidFill>
                  <a:srgbClr val="B9D08C"/>
                </a:solidFill>
                <a:latin typeface="Arial"/>
                <a:cs typeface="Arial"/>
              </a:rPr>
              <a:t>BLEZAT CONSULTING</a:t>
            </a:r>
          </a:p>
        </p:txBody>
      </p:sp>
      <p:pic>
        <p:nvPicPr>
          <p:cNvPr id="8" name="Image 16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6321"/>
            <a:ext cx="840299" cy="694407"/>
          </a:xfrm>
          <a:prstGeom prst="rect">
            <a:avLst/>
          </a:prstGeom>
          <a:solidFill>
            <a:srgbClr val="B9D08C"/>
          </a:solidFill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48" b="56311"/>
          <a:stretch/>
        </p:blipFill>
        <p:spPr bwMode="auto">
          <a:xfrm>
            <a:off x="6156176" y="260648"/>
            <a:ext cx="1956391" cy="59677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870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0"/>
            <a:ext cx="6539880" cy="548680"/>
          </a:xfrm>
        </p:spPr>
        <p:txBody>
          <a:bodyPr/>
          <a:lstStyle/>
          <a:p>
            <a:r>
              <a:rPr lang="fr-FR" sz="2000" dirty="0" smtClean="0"/>
              <a:t>Les scénarii – Rappel des conclusions précédentes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F3CC-916B-4B48-B3E2-B7660D9174E7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539552" y="548680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436096" y="1700808"/>
            <a:ext cx="14678" cy="15055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572000" y="2420888"/>
            <a:ext cx="187220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644008" y="1268760"/>
            <a:ext cx="1584176" cy="30777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laisser aller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4008" y="3284984"/>
            <a:ext cx="1584176" cy="307777"/>
          </a:xfrm>
          <a:prstGeom prst="rect">
            <a:avLst/>
          </a:prstGeom>
          <a:noFill/>
          <a:ln>
            <a:solidFill>
              <a:srgbClr val="0000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productif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516216" y="2204864"/>
            <a:ext cx="1584176" cy="307777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Lait =&gt; viande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915816" y="2204864"/>
            <a:ext cx="1584176" cy="307777"/>
          </a:xfrm>
          <a:prstGeom prst="rect">
            <a:avLst/>
          </a:prstGeom>
          <a:noFill/>
          <a:ln>
            <a:solidFill>
              <a:srgbClr val="1F971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 Végétalisation »</a:t>
            </a:r>
            <a:endParaRPr lang="fr-FR" sz="1400" dirty="0"/>
          </a:p>
        </p:txBody>
      </p:sp>
      <p:grpSp>
        <p:nvGrpSpPr>
          <p:cNvPr id="3" name="Groupe 33"/>
          <p:cNvGrpSpPr/>
          <p:nvPr/>
        </p:nvGrpSpPr>
        <p:grpSpPr>
          <a:xfrm>
            <a:off x="2627784" y="1052736"/>
            <a:ext cx="432048" cy="432048"/>
            <a:chOff x="467544" y="908720"/>
            <a:chExt cx="432048" cy="432048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5"/>
          <p:cNvGrpSpPr/>
          <p:nvPr/>
        </p:nvGrpSpPr>
        <p:grpSpPr>
          <a:xfrm rot="10800000">
            <a:off x="7812360" y="3212976"/>
            <a:ext cx="432048" cy="432048"/>
            <a:chOff x="467544" y="908720"/>
            <a:chExt cx="432048" cy="432048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611560" y="908720"/>
              <a:ext cx="0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467544" y="980728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ZoneTexte 18"/>
          <p:cNvSpPr txBox="1"/>
          <p:nvPr/>
        </p:nvSpPr>
        <p:spPr>
          <a:xfrm>
            <a:off x="179512" y="764704"/>
            <a:ext cx="2232248" cy="22929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Les critères induisant des scénarii :</a:t>
            </a:r>
          </a:p>
          <a:p>
            <a:endParaRPr lang="fr-FR" sz="1300" dirty="0" smtClean="0"/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La PAC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Potentialité agricole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Nombre d’exploitation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Offre</a:t>
            </a:r>
          </a:p>
          <a:p>
            <a:pPr marL="177800" indent="-177800">
              <a:buFont typeface="Wingdings" pitchFamily="2" charset="2"/>
              <a:buChar char="ü"/>
            </a:pPr>
            <a:r>
              <a:rPr lang="fr-FR" sz="1300" dirty="0" smtClean="0"/>
              <a:t>Demande consommateur et citoyenne </a:t>
            </a:r>
          </a:p>
          <a:p>
            <a:pPr>
              <a:buFont typeface="Wingdings" pitchFamily="2" charset="2"/>
              <a:buChar char="ü"/>
            </a:pPr>
            <a:r>
              <a:rPr lang="fr-FR" sz="1300" dirty="0" smtClean="0"/>
              <a:t> Stratégie filière</a:t>
            </a:r>
          </a:p>
          <a:p>
            <a:endParaRPr lang="fr-FR" sz="1300" dirty="0"/>
          </a:p>
        </p:txBody>
      </p:sp>
      <p:pic>
        <p:nvPicPr>
          <p:cNvPr id="155650" name="Picture 2" descr="http://www.avecsaintleonard.com/wp-content/uploads/2012/01/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1440160" cy="1080120"/>
          </a:xfrm>
          <a:prstGeom prst="rect">
            <a:avLst/>
          </a:prstGeom>
          <a:noFill/>
        </p:spPr>
      </p:pic>
      <p:pic>
        <p:nvPicPr>
          <p:cNvPr id="155652" name="Picture 4" descr="http://www.somme-tourisme.org/var/picardie/storage/images/media/cdt-somme/images/questionnaire-clef-verte/75889-1-fre-FR/Questionnaire-Clef-Verte_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1152128" cy="864096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539552" y="4941168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Des scénarii opposés 2 à 2 pour des raisons de « simplification » mais qui dans la pratique peuvent très bien </a:t>
            </a:r>
            <a:r>
              <a:rPr lang="fr-FR" sz="1400" dirty="0" smtClean="0">
                <a:solidFill>
                  <a:srgbClr val="FF0000"/>
                </a:solidFill>
              </a:rPr>
              <a:t>CO-EXISTER</a:t>
            </a:r>
            <a:r>
              <a:rPr lang="fr-FR" sz="1400" dirty="0" smtClean="0"/>
              <a:t> </a:t>
            </a:r>
          </a:p>
          <a:p>
            <a:pPr marL="177800" indent="-177800" algn="just"/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selon les capacités d’adaptation par secteurs,</a:t>
            </a:r>
          </a:p>
          <a:p>
            <a:pPr marL="355600" indent="-177800" algn="just">
              <a:buFont typeface="Wingdings" pitchFamily="2" charset="2"/>
              <a:buChar char="ü"/>
            </a:pPr>
            <a:endParaRPr lang="fr-FR" sz="700" dirty="0" smtClean="0">
              <a:solidFill>
                <a:srgbClr val="FF0000"/>
              </a:solidFill>
            </a:endParaRPr>
          </a:p>
          <a:p>
            <a:pPr marL="355600" indent="-177800" algn="just"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FF0000"/>
                </a:solidFill>
              </a:rPr>
              <a:t>et en fonction des potentiels territoriaux (ressources</a:t>
            </a:r>
            <a:r>
              <a:rPr lang="fr-FR" sz="1400" u="sng" dirty="0" smtClean="0">
                <a:solidFill>
                  <a:srgbClr val="FF0000"/>
                </a:solidFill>
              </a:rPr>
              <a:t> et </a:t>
            </a:r>
            <a:r>
              <a:rPr lang="fr-FR" sz="1400" dirty="0" smtClean="0">
                <a:solidFill>
                  <a:srgbClr val="FF0000"/>
                </a:solidFill>
              </a:rPr>
              <a:t>acteurs) !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43808" y="764704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Rappel de la démarche des scénarii</a:t>
            </a:r>
            <a:endParaRPr lang="fr-FR" sz="12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3528" y="45811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211960" y="46531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123728" y="4221088"/>
            <a:ext cx="46805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smtClean="0"/>
              <a:t>Résultats des travaux en ateliers précédents</a:t>
            </a:r>
            <a:endParaRPr lang="fr-FR" sz="1300" b="1" dirty="0"/>
          </a:p>
        </p:txBody>
      </p:sp>
      <p:sp>
        <p:nvSpPr>
          <p:cNvPr id="39" name="ZoneTexte 38"/>
          <p:cNvSpPr txBox="1"/>
          <p:nvPr/>
        </p:nvSpPr>
        <p:spPr>
          <a:xfrm rot="19887963">
            <a:off x="5775477" y="3397165"/>
            <a:ext cx="175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u="sng" dirty="0" smtClean="0">
                <a:solidFill>
                  <a:srgbClr val="1F9719"/>
                </a:solidFill>
              </a:rPr>
              <a:t>Scénario choisi</a:t>
            </a:r>
            <a:r>
              <a:rPr lang="fr-FR" sz="1400" i="1" dirty="0" smtClean="0">
                <a:solidFill>
                  <a:srgbClr val="1F9719"/>
                </a:solidFill>
              </a:rPr>
              <a:t> MAIS qui nécessite une volonté de réalisation</a:t>
            </a:r>
            <a:endParaRPr lang="fr-FR" sz="1400" i="1" dirty="0">
              <a:solidFill>
                <a:srgbClr val="1F971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0" y="-27384"/>
            <a:ext cx="1547664" cy="67710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dirty="0" smtClean="0"/>
          </a:p>
          <a:p>
            <a:pPr algn="ctr"/>
            <a:r>
              <a:rPr lang="fr-FR" dirty="0" smtClean="0"/>
              <a:t>Partie 3</a:t>
            </a:r>
          </a:p>
          <a:p>
            <a:pPr algn="ctr"/>
            <a:endParaRPr lang="fr-FR" sz="1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39552" y="614555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Wingdings" pitchFamily="2" charset="2"/>
              <a:buChar char="§"/>
            </a:pPr>
            <a:r>
              <a:rPr lang="fr-FR" sz="1400" dirty="0" smtClean="0"/>
              <a:t>Un scénario « volontaire » qui doit être travaillé sauf si on veut rester sur des évolutions subies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0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04D1D-B4D9-4C46-8794-9BC0647D651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0" y="6438900"/>
            <a:ext cx="2908300" cy="419100"/>
          </a:xfrm>
          <a:prstGeom prst="rect">
            <a:avLst/>
          </a:prstGeom>
          <a:noFill/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Scénarios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1"/>
          <a:ext cx="9144000" cy="699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055"/>
                <a:gridCol w="1778867"/>
                <a:gridCol w="2051678"/>
                <a:gridCol w="1880554"/>
                <a:gridCol w="1700846"/>
              </a:tblGrid>
              <a:tr h="6753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tendanciel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productif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végétalisation</a:t>
                      </a:r>
                      <a:endParaRPr lang="fr-FR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lait </a:t>
                      </a:r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sym typeface="Wingdings" pitchFamily="2" charset="2"/>
                        </a:rPr>
                        <a:t> viande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Potentialité agricoles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- </a:t>
                      </a:r>
                      <a:r>
                        <a:rPr lang="fr-FR" sz="2000" dirty="0" err="1" smtClean="0">
                          <a:solidFill>
                            <a:srgbClr val="000066"/>
                          </a:solidFill>
                        </a:rPr>
                        <a:t>pr</a:t>
                      </a: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élevage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 =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Nb exploitations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 car reconversion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Offre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 filières qualité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= Fini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++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Maigre 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Stratégie</a:t>
                      </a:r>
                      <a:r>
                        <a:rPr lang="fr-FR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filières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Timide,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regroupements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Offensive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Spécialisation maigre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870815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Marchés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Ouverture, export, viande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jeune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=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1666459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PAC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 herbagers extensifs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Freine agrandissement, + contractualisation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herbagers extensifs,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aseline="0" dirty="0" smtClean="0">
                          <a:solidFill>
                            <a:srgbClr val="000066"/>
                          </a:solidFill>
                        </a:rPr>
                        <a:t>-- zones intermédiaires</a:t>
                      </a:r>
                      <a:endParaRPr lang="fr-FR" sz="2000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0066"/>
                          </a:solidFill>
                        </a:rPr>
                        <a:t>+ conversions</a:t>
                      </a:r>
                      <a:endParaRPr lang="fr-FR" sz="20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  <a:tr h="72907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Citoyens et consommateurs</a:t>
                      </a:r>
                      <a:endParaRPr lang="fr-FR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++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0066"/>
                          </a:solidFill>
                        </a:rPr>
                        <a:t>--</a:t>
                      </a:r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800" dirty="0">
                        <a:solidFill>
                          <a:srgbClr val="00006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Connecteur droit avec flèche 9"/>
          <p:cNvCxnSpPr/>
          <p:nvPr/>
        </p:nvCxnSpPr>
        <p:spPr>
          <a:xfrm rot="16200000" flipH="1">
            <a:off x="2537460" y="166878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6200000" flipH="1">
            <a:off x="6256020" y="1729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6200000" flipH="1">
            <a:off x="6499860" y="169926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6200000" flipH="1">
            <a:off x="6286500" y="401574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6545580" y="3970020"/>
            <a:ext cx="289560" cy="182880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91880" y="0"/>
            <a:ext cx="2088232" cy="7029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7408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2179</Words>
  <Application>Microsoft Office PowerPoint</Application>
  <PresentationFormat>Affichage à l'écran (4:3)</PresentationFormat>
  <Paragraphs>606</Paragraphs>
  <Slides>34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Contiguïté</vt:lpstr>
      <vt:lpstr>Diapositive 1</vt:lpstr>
      <vt:lpstr>SOMMAIRE</vt:lpstr>
      <vt:lpstr>Diapositive 3</vt:lpstr>
      <vt:lpstr>Diapositive 4</vt:lpstr>
      <vt:lpstr>Le calendrier</vt:lpstr>
      <vt:lpstr>Diapositive 6</vt:lpstr>
      <vt:lpstr>SCENARIO CHOISI: A L’EPREUVE DES REALITES</vt:lpstr>
      <vt:lpstr>Les scénarii – Rappel des conclusions précédentes</vt:lpstr>
      <vt:lpstr>Diapositive 9</vt:lpstr>
      <vt:lpstr>Diapositive 10</vt:lpstr>
      <vt:lpstr>Potentiel de production: s’ADAPTER, avec des enjeux contradictoires </vt:lpstr>
      <vt:lpstr>La production: le renouvellement des exploitations</vt:lpstr>
      <vt:lpstr>La production: les performances technico-économiques</vt:lpstr>
      <vt:lpstr>La production: le type de production</vt:lpstr>
      <vt:lpstr>Les enjeux retenus pour lesquels il existe un effet levier et les objectifs à travailler en sous-groupe</vt:lpstr>
      <vt:lpstr>Les marches: PRODUIRE OK, MAIS POUR QUELLE DEMANDE?  QUELS ATOUTS DE LA ZONE  SUD MASSIF ?</vt:lpstr>
      <vt:lpstr>Les catégories de bovins commercialisés</vt:lpstr>
      <vt:lpstr>Les débouchés actuels pour le maigres: approches</vt:lpstr>
      <vt:lpstr>Les débouchés actuels pour les animaux finis approches</vt:lpstr>
      <vt:lpstr>Forces et faiblesses par type de produit</vt:lpstr>
      <vt:lpstr>Enjeux par débouchés: à valider</vt:lpstr>
      <vt:lpstr>Les enjeux retenus pour lesquels il existe un effet levier et les objectifs à travailler en sous-groupe</vt:lpstr>
      <vt:lpstr>LA TRANSFORMATION: UN LIEN FORT AVEC LES PRODUCTIONS LOCALES MAIS UN TISSU FRAGILE</vt:lpstr>
      <vt:lpstr>Les outils de transformation</vt:lpstr>
      <vt:lpstr>Les outils de transformation : les flux</vt:lpstr>
      <vt:lpstr>Les outils de transformation : les flux</vt:lpstr>
      <vt:lpstr>Les enjeux retenus pour lesquels il existe un effet levier et les objectifs à travailler en sous-groupe</vt:lpstr>
      <vt:lpstr>Diapositive 28</vt:lpstr>
      <vt:lpstr>Perspectives marchés 2012-2013 (source FAM)</vt:lpstr>
      <vt:lpstr>Perspectives marchés 2012-2013 (source FAM)</vt:lpstr>
      <vt:lpstr>Perspectives marchés 2012-2013 (source FAM)</vt:lpstr>
      <vt:lpstr>Perspectives marchés 2012-2013 (source FAM)</vt:lpstr>
      <vt:lpstr>Diapositive 33</vt:lpstr>
      <vt:lpstr>Composition des viandes finies (année 2011)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 Visioconférence</dc:title>
  <dc:creator>Olivia MEIFFREN</dc:creator>
  <cp:lastModifiedBy>METHEVE</cp:lastModifiedBy>
  <cp:revision>859</cp:revision>
  <cp:lastPrinted>2012-01-12T13:27:20Z</cp:lastPrinted>
  <dcterms:created xsi:type="dcterms:W3CDTF">2011-12-20T08:37:37Z</dcterms:created>
  <dcterms:modified xsi:type="dcterms:W3CDTF">2013-02-19T11:00:01Z</dcterms:modified>
</cp:coreProperties>
</file>