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9" r:id="rId3"/>
    <p:sldId id="323" r:id="rId4"/>
    <p:sldId id="337" r:id="rId5"/>
    <p:sldId id="328" r:id="rId6"/>
    <p:sldId id="329" r:id="rId7"/>
    <p:sldId id="322" r:id="rId8"/>
    <p:sldId id="269" r:id="rId9"/>
    <p:sldId id="258" r:id="rId10"/>
    <p:sldId id="340" r:id="rId11"/>
    <p:sldId id="341" r:id="rId12"/>
    <p:sldId id="331" r:id="rId13"/>
    <p:sldId id="333" r:id="rId14"/>
    <p:sldId id="334" r:id="rId15"/>
    <p:sldId id="342" r:id="rId16"/>
    <p:sldId id="343" r:id="rId17"/>
    <p:sldId id="344" r:id="rId18"/>
    <p:sldId id="345" r:id="rId19"/>
    <p:sldId id="330" r:id="rId20"/>
    <p:sldId id="332" r:id="rId21"/>
    <p:sldId id="346" r:id="rId22"/>
    <p:sldId id="347" r:id="rId23"/>
    <p:sldId id="348" r:id="rId24"/>
    <p:sldId id="349" r:id="rId25"/>
    <p:sldId id="350" r:id="rId26"/>
    <p:sldId id="321" r:id="rId27"/>
    <p:sldId id="335" r:id="rId28"/>
    <p:sldId id="336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277" r:id="rId41"/>
    <p:sldId id="276" r:id="rId42"/>
    <p:sldId id="339" r:id="rId43"/>
  </p:sldIdLst>
  <p:sldSz cx="9906000" cy="6858000" type="A4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685A"/>
    <a:srgbClr val="A5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29" autoAdjust="0"/>
  </p:normalViewPr>
  <p:slideViewPr>
    <p:cSldViewPr>
      <p:cViewPr varScale="1">
        <p:scale>
          <a:sx n="65" d="100"/>
          <a:sy n="65" d="100"/>
        </p:scale>
        <p:origin x="-129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AA4CE-1027-43A5-96C4-8B6E420A6BE7}" type="datetimeFigureOut">
              <a:rPr lang="fr-FR" smtClean="0"/>
              <a:pPr/>
              <a:t>16/10/2013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BB429-4AF0-420A-9E8E-86153FB015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36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426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241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30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2410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2410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305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241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241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241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30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BB429-4AF0-420A-9E8E-86153FB01573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15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941346" y="-21511"/>
            <a:ext cx="3985709" cy="6271840"/>
          </a:xfrm>
          <a:prstGeom prst="rect">
            <a:avLst/>
          </a:prstGeom>
          <a:solidFill>
            <a:srgbClr val="F5F5F5"/>
          </a:solidFill>
          <a:ln>
            <a:solidFill>
              <a:srgbClr val="A5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036521" y="-21511"/>
            <a:ext cx="3797300" cy="2010351"/>
          </a:xfrm>
          <a:prstGeom prst="rect">
            <a:avLst/>
          </a:prstGeom>
          <a:solidFill>
            <a:srgbClr val="71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36521" y="2130426"/>
            <a:ext cx="3797300" cy="1470025"/>
          </a:xfrm>
        </p:spPr>
        <p:txBody>
          <a:bodyPr>
            <a:normAutofit/>
          </a:bodyPr>
          <a:lstStyle>
            <a:lvl1pPr algn="l">
              <a:defRPr sz="2400">
                <a:solidFill>
                  <a:srgbClr val="A5C400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36521" y="3886200"/>
            <a:ext cx="37973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9" name="Picture 3" descr="C:\Users\OMEIFFREN\Desktop\LogoBlezatLongOKB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t="26822" r="4512" b="16025"/>
          <a:stretch/>
        </p:blipFill>
        <p:spPr bwMode="auto">
          <a:xfrm>
            <a:off x="162337" y="188641"/>
            <a:ext cx="4010576" cy="154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 userDrawn="1"/>
        </p:nvSpPr>
        <p:spPr>
          <a:xfrm>
            <a:off x="4941346" y="6288967"/>
            <a:ext cx="398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>
                <a:latin typeface="Century Gothic" pitchFamily="34" charset="0"/>
              </a:rPr>
              <a:t>BLEZAT Consulting </a:t>
            </a:r>
            <a:r>
              <a:rPr lang="fr-FR" sz="800" dirty="0" smtClean="0">
                <a:solidFill>
                  <a:srgbClr val="A5C400"/>
                </a:solidFill>
                <a:latin typeface="Century Gothic" pitchFamily="34" charset="0"/>
              </a:rPr>
              <a:t>| </a:t>
            </a:r>
            <a:r>
              <a:rPr lang="fr-FR" sz="800" dirty="0" smtClean="0">
                <a:latin typeface="Century Gothic" pitchFamily="34" charset="0"/>
              </a:rPr>
              <a:t>18 </a:t>
            </a:r>
            <a:r>
              <a:rPr lang="fr-FR" sz="800" dirty="0">
                <a:latin typeface="Century Gothic" pitchFamily="34" charset="0"/>
              </a:rPr>
              <a:t>rue Pasteur 69007 </a:t>
            </a:r>
            <a:r>
              <a:rPr lang="fr-FR" sz="800" dirty="0" smtClean="0">
                <a:latin typeface="Century Gothic" pitchFamily="34" charset="0"/>
              </a:rPr>
              <a:t>Lyon France </a:t>
            </a:r>
            <a:endParaRPr lang="fr-FR" sz="800" dirty="0">
              <a:solidFill>
                <a:srgbClr val="A5C400"/>
              </a:solidFill>
              <a:latin typeface="Century Gothic" pitchFamily="34" charset="0"/>
            </a:endParaRPr>
          </a:p>
          <a:p>
            <a:pPr algn="ctr"/>
            <a:r>
              <a:rPr lang="fr-FR" sz="800" dirty="0" smtClean="0">
                <a:latin typeface="Century Gothic" pitchFamily="34" charset="0"/>
              </a:rPr>
              <a:t>Tél </a:t>
            </a:r>
            <a:r>
              <a:rPr lang="fr-FR" sz="800" dirty="0">
                <a:latin typeface="Century Gothic" pitchFamily="34" charset="0"/>
              </a:rPr>
              <a:t>: </a:t>
            </a:r>
            <a:r>
              <a:rPr lang="fr-FR" sz="800" dirty="0" smtClean="0">
                <a:latin typeface="Century Gothic" pitchFamily="34" charset="0"/>
              </a:rPr>
              <a:t>04 </a:t>
            </a:r>
            <a:r>
              <a:rPr lang="fr-FR" sz="800" dirty="0">
                <a:latin typeface="Century Gothic" pitchFamily="34" charset="0"/>
              </a:rPr>
              <a:t>78 69 84 69 </a:t>
            </a:r>
            <a:r>
              <a:rPr lang="fr-FR" sz="800" dirty="0">
                <a:solidFill>
                  <a:srgbClr val="A5C400"/>
                </a:solidFill>
                <a:latin typeface="Century Gothic" pitchFamily="34" charset="0"/>
              </a:rPr>
              <a:t>|</a:t>
            </a:r>
            <a:r>
              <a:rPr lang="fr-FR" sz="800" dirty="0" smtClean="0">
                <a:latin typeface="Century Gothic" pitchFamily="34" charset="0"/>
              </a:rPr>
              <a:t> </a:t>
            </a:r>
            <a:r>
              <a:rPr lang="fr-FR" sz="800" dirty="0">
                <a:latin typeface="Century Gothic" pitchFamily="34" charset="0"/>
              </a:rPr>
              <a:t>Fax : </a:t>
            </a:r>
            <a:r>
              <a:rPr lang="fr-FR" sz="800" dirty="0" smtClean="0">
                <a:latin typeface="Century Gothic" pitchFamily="34" charset="0"/>
              </a:rPr>
              <a:t>04 </a:t>
            </a:r>
            <a:r>
              <a:rPr lang="fr-FR" sz="800" dirty="0">
                <a:latin typeface="Century Gothic" pitchFamily="34" charset="0"/>
              </a:rPr>
              <a:t>78 72 28 </a:t>
            </a:r>
            <a:r>
              <a:rPr lang="fr-FR" sz="800" dirty="0" smtClean="0">
                <a:latin typeface="Century Gothic" pitchFamily="34" charset="0"/>
              </a:rPr>
              <a:t>65</a:t>
            </a:r>
          </a:p>
          <a:p>
            <a:pPr algn="ctr"/>
            <a:r>
              <a:rPr lang="fr-FR" sz="800" dirty="0" smtClean="0">
                <a:latin typeface="Century Gothic" pitchFamily="34" charset="0"/>
              </a:rPr>
              <a:t> contact@blezatconsulting.fr </a:t>
            </a:r>
            <a:r>
              <a:rPr lang="fr-FR" sz="800" dirty="0" smtClean="0">
                <a:solidFill>
                  <a:srgbClr val="A5C400"/>
                </a:solidFill>
                <a:latin typeface="Century Gothic" pitchFamily="34" charset="0"/>
              </a:rPr>
              <a:t>|</a:t>
            </a:r>
            <a:r>
              <a:rPr lang="fr-FR" sz="800" dirty="0" smtClean="0">
                <a:latin typeface="Century Gothic" pitchFamily="34" charset="0"/>
              </a:rPr>
              <a:t>http</a:t>
            </a:r>
            <a:r>
              <a:rPr lang="fr-FR" sz="800" dirty="0">
                <a:latin typeface="Century Gothic" pitchFamily="34" charset="0"/>
              </a:rPr>
              <a:t>://www.blezatconsulting.fr</a:t>
            </a:r>
          </a:p>
        </p:txBody>
      </p:sp>
    </p:spTree>
    <p:extLst>
      <p:ext uri="{BB962C8B-B14F-4D97-AF65-F5344CB8AC3E}">
        <p14:creationId xmlns:p14="http://schemas.microsoft.com/office/powerpoint/2010/main" val="266475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8584" y="1731021"/>
            <a:ext cx="7644850" cy="1362075"/>
          </a:xfrm>
          <a:solidFill>
            <a:srgbClr val="F5F5F5"/>
          </a:solidFill>
          <a:ln>
            <a:solidFill>
              <a:srgbClr val="A5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l">
              <a:defRPr lang="fr-FR" sz="2800" dirty="0">
                <a:solidFill>
                  <a:schemeClr val="accent1"/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8584" y="3152950"/>
            <a:ext cx="7644850" cy="1500187"/>
          </a:xfrm>
        </p:spPr>
        <p:txBody>
          <a:bodyPr anchor="t">
            <a:normAutofit/>
          </a:bodyPr>
          <a:lstStyle>
            <a:lvl1pPr marL="342900" indent="-342900">
              <a:buClr>
                <a:srgbClr val="898989"/>
              </a:buClr>
              <a:buSzPct val="100000"/>
              <a:buFont typeface="+mj-lt"/>
              <a:buAutoNum type="arabicPeriod"/>
              <a:defRPr sz="16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1685A"/>
                </a:solidFill>
              </a:defRPr>
            </a:lvl1pPr>
          </a:lstStyle>
          <a:p>
            <a:fld id="{478FA784-2904-46DD-81BC-226E56A7ADC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Picture 2" descr="C:\Users\Olivia\Dropbox\Blezat Consulting\site internet\MODELES bureau\LogoHau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2" y="6315622"/>
            <a:ext cx="491047" cy="542379"/>
          </a:xfrm>
          <a:prstGeom prst="rect">
            <a:avLst/>
          </a:prstGeom>
          <a:noFill/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06506" y="6407151"/>
            <a:ext cx="8502945" cy="365125"/>
          </a:xfrm>
        </p:spPr>
        <p:txBody>
          <a:bodyPr/>
          <a:lstStyle/>
          <a:p>
            <a:r>
              <a:rPr lang="fr-FR" smtClean="0"/>
              <a:t>MACEO | Stratégie Filières Bovines Massif Central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80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>
            <a:off x="0" y="911865"/>
            <a:ext cx="9087459" cy="0"/>
          </a:xfrm>
          <a:prstGeom prst="line">
            <a:avLst/>
          </a:prstGeom>
          <a:ln w="28575">
            <a:solidFill>
              <a:srgbClr val="A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9087459" y="0"/>
            <a:ext cx="818541" cy="6858000"/>
          </a:xfrm>
          <a:prstGeom prst="rect">
            <a:avLst/>
          </a:prstGeom>
          <a:solidFill>
            <a:srgbClr val="716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497" y="15157"/>
            <a:ext cx="8580347" cy="89670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MACEO | Stratégie Filières Bovines Massif Central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8FA784-2904-46DD-81BC-226E56A7ADC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Picture 2" descr="C:\Users\Olivia\Dropbox\Blezat Consulting\site internet\MODELES bureau\LogoHau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2" y="6315622"/>
            <a:ext cx="491047" cy="542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85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 userDrawn="1"/>
        </p:nvCxnSpPr>
        <p:spPr>
          <a:xfrm>
            <a:off x="0" y="911865"/>
            <a:ext cx="9906000" cy="0"/>
          </a:xfrm>
          <a:prstGeom prst="line">
            <a:avLst/>
          </a:prstGeom>
          <a:ln w="28575">
            <a:solidFill>
              <a:srgbClr val="A5C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497" y="15157"/>
            <a:ext cx="9287884" cy="89670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124744"/>
            <a:ext cx="9216229" cy="519087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MACEO | Stratégie Filières Bovines Massif Central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A784-2904-46DD-81BC-226E56A7ADC7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Picture 2" descr="C:\Users\Olivia\Dropbox\Blezat Consulting\site internet\MODELES bureau\LogoHau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2" y="6315622"/>
            <a:ext cx="491047" cy="542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4071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65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8497" y="15157"/>
            <a:ext cx="8580347" cy="821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124744"/>
            <a:ext cx="8514151" cy="5190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06506" y="6407151"/>
            <a:ext cx="8502945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900">
                <a:solidFill>
                  <a:srgbClr val="71685A"/>
                </a:solidFill>
                <a:latin typeface="Century Gothic" pitchFamily="34" charset="0"/>
              </a:defRPr>
            </a:lvl1pPr>
          </a:lstStyle>
          <a:p>
            <a:r>
              <a:rPr lang="fr-FR" smtClean="0"/>
              <a:t>MACEO | Stratégie Filières Bovines Massif Central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87459" y="6407151"/>
            <a:ext cx="780087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ctr">
              <a:defRPr sz="1100">
                <a:solidFill>
                  <a:srgbClr val="71685A"/>
                </a:solidFill>
                <a:latin typeface="Century Gothic" pitchFamily="34" charset="0"/>
              </a:defRPr>
            </a:lvl1pPr>
          </a:lstStyle>
          <a:p>
            <a:fld id="{478FA784-2904-46DD-81BC-226E56A7ADC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69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Clr>
          <a:srgbClr val="A5C400"/>
        </a:buClr>
        <a:buSzPct val="80000"/>
        <a:buFont typeface="Wingdings 2" pitchFamily="18" charset="2"/>
        <a:buChar char="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Clr>
          <a:srgbClr val="71685A"/>
        </a:buClr>
        <a:buFont typeface="Wingdings 3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72000" indent="-228600" algn="just" defTabSz="914400" rtl="0" eaLnBrk="1" latinLnBrk="0" hangingPunct="1">
        <a:spcBef>
          <a:spcPct val="20000"/>
        </a:spcBef>
        <a:buFont typeface="Calibri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228600" algn="just" defTabSz="914400" rtl="0" eaLnBrk="1" latinLnBrk="0" hangingPunct="1">
        <a:spcBef>
          <a:spcPct val="200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228600" algn="just" defTabSz="914400" rtl="0" eaLnBrk="1" latinLnBrk="0" hangingPunct="1">
        <a:spcBef>
          <a:spcPct val="20000"/>
        </a:spcBef>
        <a:buSzPct val="80000"/>
        <a:buFont typeface="Courier New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cid:image002.jpg@01CC56A6.1443CF90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hyperlink" Target="http://www.massif-central.datar.gouv.fr/index.php" TargetMode="External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36521" y="2924686"/>
            <a:ext cx="3797300" cy="1470025"/>
          </a:xfrm>
        </p:spPr>
        <p:txBody>
          <a:bodyPr>
            <a:noAutofit/>
          </a:bodyPr>
          <a:lstStyle/>
          <a:p>
            <a:r>
              <a:rPr lang="fr-FR" sz="1800" dirty="0"/>
              <a:t>Définition des stratégies et des actions à mettre en œuvre pour conforter les filières viande bovine du Massif Central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45566" y="5532041"/>
            <a:ext cx="3797300" cy="417240"/>
          </a:xfrm>
        </p:spPr>
        <p:txBody>
          <a:bodyPr>
            <a:normAutofit/>
          </a:bodyPr>
          <a:lstStyle/>
          <a:p>
            <a:r>
              <a:rPr lang="fr-FR" dirty="0" smtClean="0"/>
              <a:t>Restitution Bassin Limousin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934200" y="1524782"/>
            <a:ext cx="1732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 smtClean="0">
                <a:solidFill>
                  <a:schemeClr val="bg1"/>
                </a:solidFill>
                <a:latin typeface="Century Gothic" pitchFamily="34" charset="0"/>
              </a:rPr>
              <a:t>21/10/13</a:t>
            </a:r>
            <a:endParaRPr lang="fr-FR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36521" y="188641"/>
            <a:ext cx="379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Century Gothic" pitchFamily="34" charset="0"/>
              </a:rPr>
              <a:t>Auteurs : Bertrand OUDIN &amp; François ANGLADE</a:t>
            </a:r>
            <a:endParaRPr lang="fr-F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8931" y="6093296"/>
            <a:ext cx="319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rgbClr val="71685A"/>
                </a:solidFill>
                <a:latin typeface="Century Gothic" pitchFamily="34" charset="0"/>
              </a:rPr>
              <a:t>Coordination technique :  </a:t>
            </a:r>
          </a:p>
          <a:p>
            <a:pPr algn="ctr"/>
            <a:r>
              <a:rPr lang="fr-FR" sz="1200" dirty="0" smtClean="0">
                <a:solidFill>
                  <a:srgbClr val="71685A"/>
                </a:solidFill>
                <a:latin typeface="Century Gothic" pitchFamily="34" charset="0"/>
              </a:rPr>
              <a:t>Thierry BOULLEAU</a:t>
            </a:r>
            <a:endParaRPr lang="fr-FR" sz="1200" dirty="0">
              <a:solidFill>
                <a:srgbClr val="71685A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23" y="1894114"/>
            <a:ext cx="2841389" cy="866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72480" y="2780928"/>
            <a:ext cx="4392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 smtClean="0">
                <a:solidFill>
                  <a:srgbClr val="00B050"/>
                </a:solidFill>
                <a:latin typeface="Segoe Print" pitchFamily="2" charset="0"/>
              </a:rPr>
              <a:t>La valorisation des initiatives en agriculture et développement local</a:t>
            </a:r>
            <a:endParaRPr lang="fr-FR" sz="900" i="1" dirty="0">
              <a:solidFill>
                <a:srgbClr val="00B050"/>
              </a:solidFill>
              <a:latin typeface="Segoe Print" pitchFamily="2" charset="0"/>
            </a:endParaRPr>
          </a:p>
        </p:txBody>
      </p:sp>
      <p:pic>
        <p:nvPicPr>
          <p:cNvPr id="10" name="Picture 15" descr="minister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20" y="5215823"/>
            <a:ext cx="693737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" descr="logo-region-auverg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2" y="5267838"/>
            <a:ext cx="11334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logo_cmjn_300dp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42" y="5215823"/>
            <a:ext cx="5588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logolaregion" descr="Logo La Région Languedoc Roussill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5301209"/>
            <a:ext cx="8858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3864347"/>
            <a:ext cx="78898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cid:image002.jpg@01CC56A6.1443CF90"/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584" y="4168443"/>
            <a:ext cx="1304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6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" y="1212215"/>
            <a:ext cx="8981440" cy="4433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72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" y="1583055"/>
            <a:ext cx="8981440" cy="3691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53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Traduction des orientations en actions concrètes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504" y="1118442"/>
            <a:ext cx="8514151" cy="5190877"/>
          </a:xfrm>
        </p:spPr>
        <p:txBody>
          <a:bodyPr/>
          <a:lstStyle/>
          <a:p>
            <a:r>
              <a:rPr lang="fr-FR" dirty="0" smtClean="0"/>
              <a:t>Certains leviers sont nationaux voire européens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Des réponses existent  déjà , mais à une échelle trop limitée ou à un stade encore expérimental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A784-2904-46DD-81BC-226E56A7ADC7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F5F5F5"/>
                </a:solidFill>
                <a:latin typeface="Century Gothic" pitchFamily="34" charset="0"/>
              </a:rPr>
              <a:t>Plan d’actions</a:t>
            </a:r>
            <a:endParaRPr lang="fr-FR" sz="1600" dirty="0">
              <a:solidFill>
                <a:srgbClr val="F5F5F5"/>
              </a:solidFill>
              <a:latin typeface="Century Gothic" pitchFamily="34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MACEO | Stratégie Filières Bovines Massif Central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200472" y="1556792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899476" y="1628800"/>
            <a:ext cx="790452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UNE </a:t>
            </a:r>
            <a:r>
              <a:rPr lang="fr-FR" b="1" dirty="0" smtClean="0"/>
              <a:t>PAC </a:t>
            </a:r>
            <a:r>
              <a:rPr lang="fr-FR" dirty="0" smtClean="0"/>
              <a:t>DETERMINANTE SUR LE VOLET PRODUCTION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200472" y="3715291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899476" y="3779748"/>
            <a:ext cx="790452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DES DEMARCHES A GENERALISER/EXPERIMENTER</a:t>
            </a:r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>
            <a:off x="200472" y="2204864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899475" y="2276872"/>
            <a:ext cx="7904529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DES DECLINAISONS REGIONALES (FEADER) IMPORTANTES POUR CERTAINS VOLETS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93256" y="4427820"/>
            <a:ext cx="791074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DES PERIMETRES D’ACTION QUI DOIVENT ETRE OPERATIONNELS</a:t>
            </a:r>
            <a:endParaRPr lang="fr-FR" dirty="0"/>
          </a:p>
        </p:txBody>
      </p:sp>
      <p:sp>
        <p:nvSpPr>
          <p:cNvPr id="21" name="Flèche droite 20"/>
          <p:cNvSpPr/>
          <p:nvPr/>
        </p:nvSpPr>
        <p:spPr>
          <a:xfrm>
            <a:off x="200472" y="4365104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893256" y="5147900"/>
            <a:ext cx="791074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UNE CAPITALISATION A ASSURER ET DES CLOISEMENTS A EVITER</a:t>
            </a:r>
            <a:endParaRPr lang="fr-FR" dirty="0"/>
          </a:p>
        </p:txBody>
      </p:sp>
      <p:sp>
        <p:nvSpPr>
          <p:cNvPr id="23" name="Flèche droite 22"/>
          <p:cNvSpPr/>
          <p:nvPr/>
        </p:nvSpPr>
        <p:spPr>
          <a:xfrm>
            <a:off x="200472" y="5085184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9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èche courbée vers la droite 7"/>
          <p:cNvSpPr/>
          <p:nvPr/>
        </p:nvSpPr>
        <p:spPr>
          <a:xfrm>
            <a:off x="128464" y="2060848"/>
            <a:ext cx="864096" cy="15121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08584" y="3214717"/>
            <a:ext cx="43924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Soutenir et renouveler les démarches de valorisation (10 à 15% du cheptel) 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208584" y="4150821"/>
            <a:ext cx="43924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Mettre en place une réflexion structurée autour d’un CLUSTER HERBE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208584" y="5086925"/>
            <a:ext cx="43924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Accompagner concrètement tout type d’entreprise à l’export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208584" y="6023029"/>
            <a:ext cx="43924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Donner les moyens aux entreprises d’innover (Produit/</a:t>
            </a:r>
            <a:r>
              <a:rPr lang="fr-FR" dirty="0" err="1" smtClean="0"/>
              <a:t>Process</a:t>
            </a:r>
            <a:r>
              <a:rPr lang="fr-FR" dirty="0" smtClean="0"/>
              <a:t>/Organisation/Services)</a:t>
            </a:r>
            <a:endParaRPr lang="fr-FR" dirty="0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38554"/>
              </p:ext>
            </p:extLst>
          </p:nvPr>
        </p:nvGraphicFramePr>
        <p:xfrm>
          <a:off x="776536" y="980728"/>
          <a:ext cx="8064896" cy="2052062"/>
        </p:xfrm>
        <a:graphic>
          <a:graphicData uri="http://schemas.openxmlformats.org/drawingml/2006/table">
            <a:tbl>
              <a:tblPr/>
              <a:tblGrid>
                <a:gridCol w="3082290"/>
                <a:gridCol w="4982606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Enjeux majeurs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Axes stratégiques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II/ INNOVER ET DEVELOPPER LA VALEUR AJOUTEE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Appuyer les locomotives qualité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Inventer et valoriser une marque liée à l’herbe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Renforcer l’innovation au sein des entreprises de la filière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Appuyer les démarches liées à l’export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Exploiter les outils de la génétique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Mobiliser l’appui technique sur des chantiers prioritaires (autonomie fourragère, productivité, rentabilité)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86" y="5581932"/>
            <a:ext cx="1481653" cy="11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45" y="4047670"/>
            <a:ext cx="1498964" cy="149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99" y="3137902"/>
            <a:ext cx="1247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066" y="4473986"/>
            <a:ext cx="1595865" cy="105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filière allaitante qui doit reconquérir de la valeur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ZoneTexte 18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F5F5F5"/>
                </a:solidFill>
                <a:latin typeface="Century Gothic" pitchFamily="34" charset="0"/>
              </a:rPr>
              <a:t>Plan d’actions</a:t>
            </a:r>
            <a:endParaRPr lang="fr-FR" sz="1600" dirty="0">
              <a:solidFill>
                <a:srgbClr val="F5F5F5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d’actions INNOVATION ET VA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880992" y="4150821"/>
            <a:ext cx="379095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FONDS INNOVATION </a:t>
            </a:r>
            <a:r>
              <a:rPr lang="fr-FR" dirty="0" smtClean="0"/>
              <a:t>A L’ECHELLE DU MASSIF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880992" y="5374957"/>
            <a:ext cx="379095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SOUTIEN A LA DEFINITION DE  </a:t>
            </a:r>
            <a:r>
              <a:rPr lang="fr-FR" b="1" dirty="0" smtClean="0"/>
              <a:t>STRATEGIE ET AUX DEMARCHES EXPORT PME </a:t>
            </a:r>
            <a:r>
              <a:rPr lang="fr-FR" dirty="0" smtClean="0"/>
              <a:t>(OPERATIONNEL)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880992" y="1414517"/>
            <a:ext cx="379095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TRACABILITE ET NOUVEAUX MOYENS MARKETING POUR LES SOQ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818" y="1196752"/>
            <a:ext cx="2143014" cy="161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4" y="3989443"/>
            <a:ext cx="1553687" cy="1241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 descr="http://www.interbev.fr/uploads/RTEmagicC_charoluxe-2009.gif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281" y="5445224"/>
            <a:ext cx="1935535" cy="1117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83" y="3105834"/>
            <a:ext cx="1481653" cy="11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4880992" y="2708920"/>
            <a:ext cx="379095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CLUSTER HERBE </a:t>
            </a:r>
            <a:r>
              <a:rPr lang="fr-FR" dirty="0" smtClean="0"/>
              <a:t>ET </a:t>
            </a:r>
            <a:r>
              <a:rPr lang="fr-FR" b="1" dirty="0" smtClean="0"/>
              <a:t>MARQUE</a:t>
            </a:r>
            <a:r>
              <a:rPr lang="fr-FR" dirty="0" smtClean="0"/>
              <a:t> « HERBE/NATURALITE » A ETUDIER/EXPERIMENTER</a:t>
            </a:r>
            <a:endParaRPr lang="fr-FR" b="1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F5F5F5"/>
                </a:solidFill>
                <a:latin typeface="Century Gothic" pitchFamily="34" charset="0"/>
              </a:rPr>
              <a:t>Plan d’actions</a:t>
            </a:r>
            <a:endParaRPr lang="fr-FR" sz="1600" dirty="0">
              <a:solidFill>
                <a:srgbClr val="F5F5F5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9" y="188640"/>
            <a:ext cx="5132673" cy="635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36976" y="6390392"/>
            <a:ext cx="43832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VA</a:t>
            </a:r>
            <a:endParaRPr lang="fr-FR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182959"/>
            <a:ext cx="4762381" cy="670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4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36976" y="6390392"/>
            <a:ext cx="43832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VA</a:t>
            </a:r>
            <a:endParaRPr lang="fr-F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86" y="188640"/>
            <a:ext cx="4625556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4232920" y="44624"/>
          <a:ext cx="5503957" cy="6237313"/>
        </p:xfrm>
        <a:graphic>
          <a:graphicData uri="http://schemas.openxmlformats.org/drawingml/2006/table">
            <a:tbl>
              <a:tblPr/>
              <a:tblGrid>
                <a:gridCol w="801406"/>
                <a:gridCol w="1911045"/>
                <a:gridCol w="219901"/>
                <a:gridCol w="219901"/>
                <a:gridCol w="219901"/>
                <a:gridCol w="219901"/>
                <a:gridCol w="1911902"/>
              </a:tblGrid>
              <a:tr h="155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2" marR="19872" marT="6546" marB="65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49" marR="25249" marT="6546" marB="654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5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2" marR="19872" marT="6546" marB="654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Calibri"/>
                          <a:ea typeface="Calibri"/>
                          <a:cs typeface="Times New Roman"/>
                        </a:rPr>
                        <a:t>Action n°213 : Renforcer les moyens marketing des structures de promotion des SOQ </a:t>
                      </a:r>
                      <a:endParaRPr lang="fr-F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6546" marB="6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5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2" marR="19872" marT="6546" marB="654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Enjeu majeur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 INNOVER ET DEVELOPPER LA VALEUR AJOUTEE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6546" marB="6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5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2" marR="19872" marT="6546" marB="654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Calibri"/>
                          <a:ea typeface="Calibri"/>
                          <a:cs typeface="Times New Roman"/>
                        </a:rPr>
                        <a:t>Axe stratégique</a:t>
                      </a:r>
                      <a:r>
                        <a:rPr lang="fr-FR" sz="900" dirty="0">
                          <a:latin typeface="Calibri"/>
                          <a:ea typeface="Calibri"/>
                          <a:cs typeface="Times New Roman"/>
                        </a:rPr>
                        <a:t> : appuyer les locomotives qualité</a:t>
                      </a:r>
                      <a:endParaRPr lang="fr-F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6546" marB="6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343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2" marR="19872" marT="6546" marB="654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Objectif de l’action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La récente augmentation des cours du vif a réduit l’intérêt économique de la filière Label et Bio, alors que les prix de vente sur ces 2 segments n’ont pas suivi cette hausse. 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Il s’agit de doter les ODG de conseils, d’outils et de techniques Marketing </a:t>
                      </a: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pour faire augmenter les prix de vente finals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 en :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Faisant accepter des hausses de tarifs à certains points de vente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Ciblant les efforts  de conquête de nouveaux clients sur des points de vente situés dans des zones de chalandise à plus fort pouvoir d’achat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Accompagnant les ODG à se doter d’une stratégie en réaction à ces nouveaux changements d’équilibre marché.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6546" marB="6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66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2" marR="19872" marT="6546" marB="654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Descriptif de l’action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Recensement des ODG intéressés par cet appui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Rédiger un cahier des charges pour lancer une consultation pour cet appui stratégique et opérationnel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Sélectionner un conseil Marketing 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Analyse des résultats de l’action à la suite de l’intervention et 1 an après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6546" marB="6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31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2" marR="19872" marT="6546" marB="654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Pilote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  MACEO/SIDAM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6546" marB="6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Acteurs/metteur en œuvre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ODG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Partenaires possibles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 Distributeurs, Membres de l’ODG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8416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2" marR="19872" marT="6546" marB="654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Echelle de l’action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    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6546" marB="6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NATIONAL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MASSIF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BASSIN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439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2" marR="19872" marT="6546" marB="654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Délais de réalisation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Démarrage Immédiat/Court terme 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Résultats attendus d’ici  3 à 5 ans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6546" marB="6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55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2" marR="19872" marT="6546" marB="654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Dispositifs existants sur ce sujet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 Conventions de financement existantes pour les ODG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6546" marB="6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977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2" marR="19872" marT="6546" marB="654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Financements 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: environ 30 à 40 k€ pour 10 ODG, soit 300 à 400 k€, à répartir par ODG selon des critères de volumes objectifs.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6546" marB="6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866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2" marR="19872" marT="6546" marB="654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Freins à lever :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Un accompagnement qui doit trouver sa place au sein de l’organisation et des missions actuelles des ODG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Des besoins d’ampleur différente d’une ODG à l’autre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6546" marB="6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Leviers à actionner :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Une relance nécessaire pour certains SOQ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Des renforts de compétences et de moyens extérieurs qui sont toujours les bienvenus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39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9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872" marR="19872" marT="6546" marB="6546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Calibri"/>
                          <a:ea typeface="Calibri"/>
                          <a:cs typeface="Times New Roman"/>
                        </a:rPr>
                        <a:t>Commentaire</a:t>
                      </a:r>
                      <a:r>
                        <a:rPr lang="fr-FR" sz="900" dirty="0">
                          <a:latin typeface="Calibri"/>
                          <a:ea typeface="Calibri"/>
                          <a:cs typeface="Times New Roman"/>
                        </a:rPr>
                        <a:t> :</a:t>
                      </a:r>
                      <a:endParaRPr lang="fr-FR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Calibri"/>
                          <a:ea typeface="Calibri"/>
                          <a:cs typeface="Times New Roman"/>
                        </a:rPr>
                        <a:t>Des filières SOQ fortement concurrencées par le manque d’offre sur les filières conventionnelles. Face à un intérêt économique dégradé, des risques très forts de déclin si rien n’est fait.</a:t>
                      </a:r>
                      <a:endParaRPr lang="fr-F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49" marR="25249" marT="6546" marB="65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7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36976" y="6390392"/>
            <a:ext cx="43832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VA</a:t>
            </a:r>
            <a:endParaRPr lang="fr-F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38" y="263648"/>
            <a:ext cx="4564584" cy="604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45987"/>
            <a:ext cx="4716726" cy="671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8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36976" y="6390392"/>
            <a:ext cx="43832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VA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18" y="89487"/>
            <a:ext cx="4377240" cy="637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1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èche courbée vers la droite 7"/>
          <p:cNvSpPr/>
          <p:nvPr/>
        </p:nvSpPr>
        <p:spPr>
          <a:xfrm>
            <a:off x="-15552" y="2276872"/>
            <a:ext cx="864096" cy="15121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64568" y="2848290"/>
            <a:ext cx="4392488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réflexions à stimuler à l’échelle des bassins de production (Ex: logistique amont/aval)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064568" y="3789040"/>
            <a:ext cx="43924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instruments de pilotage à développer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064568" y="5157192"/>
            <a:ext cx="43924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investissements industriels accroissant la VA et l’innovation à soutenir</a:t>
            </a:r>
            <a:endParaRPr lang="fr-FR" b="1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699934"/>
              </p:ext>
            </p:extLst>
          </p:nvPr>
        </p:nvGraphicFramePr>
        <p:xfrm>
          <a:off x="922273" y="1012630"/>
          <a:ext cx="8064896" cy="1291967"/>
        </p:xfrm>
        <a:graphic>
          <a:graphicData uri="http://schemas.openxmlformats.org/drawingml/2006/table">
            <a:tbl>
              <a:tblPr/>
              <a:tblGrid>
                <a:gridCol w="3082290"/>
                <a:gridCol w="4982606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Enjeux majeurs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Axes stratégiques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III/ RENFORCER LA LOGIQUE DE FILIERE ET LES OUTILS A SON SERVICE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Exploiter des outils partagés de signaux d’offre et de marché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Stimuler des mécanismes de sécurisation de la filière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 Sécuriser le potentiel de transformation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59" y="5116542"/>
            <a:ext cx="2304256" cy="15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36" y="2995786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064568" y="4499828"/>
            <a:ext cx="43924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informations à partager et à qualifier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064568" y="6095037"/>
            <a:ext cx="43924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systèmes de sécurisation à expérimenter et à déployer</a:t>
            </a:r>
            <a:endParaRPr lang="fr-FR" b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logique de filière à mettre en place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ZoneTexte 20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F5F5F5"/>
                </a:solidFill>
                <a:latin typeface="Century Gothic" pitchFamily="34" charset="0"/>
              </a:rPr>
              <a:t>Plan d’actions</a:t>
            </a:r>
            <a:endParaRPr lang="fr-FR" sz="1600" dirty="0">
              <a:solidFill>
                <a:srgbClr val="F5F5F5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5F5F5"/>
          </a:solidFill>
          <a:ln>
            <a:solidFill>
              <a:srgbClr val="A5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FR" sz="3200" dirty="0" smtClean="0">
                <a:solidFill>
                  <a:schemeClr val="accent1"/>
                </a:solidFill>
                <a:latin typeface="Century Gothic" pitchFamily="34" charset="0"/>
              </a:rPr>
              <a:t>Rappel des différentes étapes depuis la réunion du 22/04</a:t>
            </a:r>
            <a:endParaRPr lang="fr-F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A784-2904-46DD-81BC-226E56A7ADC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MACEO | Stratégie Filières Bovines Massif Central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10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d’actions LOGIQUE FILIERE</a:t>
            </a:r>
            <a:endParaRPr lang="fr-FR" dirty="0"/>
          </a:p>
        </p:txBody>
      </p:sp>
      <p:pic>
        <p:nvPicPr>
          <p:cNvPr id="17" name="Image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520" y="980728"/>
            <a:ext cx="3903627" cy="5442471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880992" y="2564904"/>
            <a:ext cx="379095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TABLEAUX DE BORD </a:t>
            </a:r>
            <a:r>
              <a:rPr lang="fr-FR" dirty="0" smtClean="0"/>
              <a:t>PAR BASSIN/REGION</a:t>
            </a:r>
          </a:p>
          <a:p>
            <a:pPr algn="ctr"/>
            <a:r>
              <a:rPr lang="fr-FR" b="1" dirty="0" smtClean="0"/>
              <a:t>+ TENDANCES QUALIFIEES</a:t>
            </a:r>
            <a:endParaRPr lang="fr-FR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4880992" y="4006805"/>
            <a:ext cx="379095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DIFFUSION DES INFORMATIONS FILIERE </a:t>
            </a:r>
            <a:r>
              <a:rPr lang="fr-FR" b="1" dirty="0" smtClean="0"/>
              <a:t>JUSQU’À L’ELEVEUR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880992" y="1414517"/>
            <a:ext cx="379095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TRANSMISSION D’INFORMATIONS</a:t>
            </a:r>
            <a:r>
              <a:rPr lang="fr-FR" dirty="0" smtClean="0"/>
              <a:t> AMONT-AVAL et AVAL-AMONT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880992" y="5230941"/>
            <a:ext cx="379095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DEPLOIEMENT DE </a:t>
            </a:r>
            <a:r>
              <a:rPr lang="fr-FR" b="1" dirty="0" smtClean="0"/>
              <a:t>MECANISMES DE SECURISATION </a:t>
            </a:r>
            <a:endParaRPr lang="fr-FR" b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ZoneTexte 25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F5F5F5"/>
                </a:solidFill>
                <a:latin typeface="Century Gothic" pitchFamily="34" charset="0"/>
              </a:rPr>
              <a:t>Plan d’actions</a:t>
            </a:r>
            <a:endParaRPr lang="fr-FR" sz="1600" dirty="0">
              <a:solidFill>
                <a:srgbClr val="F5F5F5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8" y="692696"/>
            <a:ext cx="5016144" cy="441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880493" y="6316990"/>
            <a:ext cx="85311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FILIERE</a:t>
            </a:r>
            <a:endParaRPr lang="fr-FR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125" y="692696"/>
            <a:ext cx="5424467" cy="556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6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880493" y="6316990"/>
            <a:ext cx="85311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FILIERE</a:t>
            </a:r>
            <a:endParaRPr lang="fr-F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854075"/>
            <a:ext cx="6032500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160912" y="6488668"/>
            <a:ext cx="85311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FILIERE</a:t>
            </a:r>
            <a:endParaRPr lang="fr-FR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2" y="110951"/>
            <a:ext cx="4911308" cy="672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110951"/>
            <a:ext cx="5243777" cy="670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293732" y="6237312"/>
            <a:ext cx="85311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FILIERE</a:t>
            </a:r>
            <a:endParaRPr lang="fr-FR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60" y="399149"/>
            <a:ext cx="5350704" cy="580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522" y="173667"/>
            <a:ext cx="4766580" cy="665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0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4087140" y="6476591"/>
            <a:ext cx="85311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FILIERE</a:t>
            </a:r>
            <a:endParaRPr lang="fr-FR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13071"/>
            <a:ext cx="5343452" cy="657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2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515024"/>
              </p:ext>
            </p:extLst>
          </p:nvPr>
        </p:nvGraphicFramePr>
        <p:xfrm>
          <a:off x="838693" y="1042727"/>
          <a:ext cx="8064896" cy="1798697"/>
        </p:xfrm>
        <a:graphic>
          <a:graphicData uri="http://schemas.openxmlformats.org/drawingml/2006/table">
            <a:tbl>
              <a:tblPr/>
              <a:tblGrid>
                <a:gridCol w="3082290"/>
                <a:gridCol w="4982606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Enjeux majeurs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Axes stratégiques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I/ CONFORTER LA PRODUCTION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1B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Conserver un maximum de vaches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1B1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Maintenir la SAU dédiée à l'élevage et sécuriser l’autonomie fourragère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 Développer l’engraissement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1B1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Renouveler les actifs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 Optimiser la productivité sous toutes ses formes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1B1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277" y="320213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courbée vers la droite 7"/>
          <p:cNvSpPr/>
          <p:nvPr/>
        </p:nvSpPr>
        <p:spPr>
          <a:xfrm>
            <a:off x="-25403" y="2698911"/>
            <a:ext cx="864096" cy="151216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054717" y="3140968"/>
            <a:ext cx="43924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actions à fort enjeux de soutiens publics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054717" y="3933056"/>
            <a:ext cx="43924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 nouvelles approches à avoir sur le plan du financement de l’installation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1054717" y="5003884"/>
            <a:ext cx="439248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 nouvelles formes de production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054717" y="5886564"/>
            <a:ext cx="439248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Des outils dont il faut accélérer le déploiement</a:t>
            </a:r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4820949"/>
            <a:ext cx="1524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5188550"/>
            <a:ext cx="1378003" cy="146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Des leviers existent aussi a l’échelle de la production 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F5F5F5"/>
                </a:solidFill>
                <a:latin typeface="Century Gothic" pitchFamily="34" charset="0"/>
              </a:rPr>
              <a:t>Plan d’actions</a:t>
            </a:r>
            <a:endParaRPr lang="fr-FR" sz="1600" dirty="0">
              <a:solidFill>
                <a:srgbClr val="F5F5F5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d’actions PRODUCTION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4880992" y="2564904"/>
            <a:ext cx="3790958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SOUTIEN </a:t>
            </a:r>
            <a:r>
              <a:rPr lang="fr-FR" dirty="0" smtClean="0"/>
              <a:t>A LA MISE EN PLACE DE </a:t>
            </a:r>
            <a:r>
              <a:rPr lang="fr-FR" b="1" dirty="0" smtClean="0"/>
              <a:t>NOUVEAUX SYSTEMES DE FINANCEMENT </a:t>
            </a:r>
            <a:r>
              <a:rPr lang="fr-FR" dirty="0" smtClean="0"/>
              <a:t>DU</a:t>
            </a:r>
            <a:r>
              <a:rPr lang="fr-FR" b="1" dirty="0" smtClean="0"/>
              <a:t> </a:t>
            </a:r>
            <a:r>
              <a:rPr lang="fr-FR" dirty="0" smtClean="0"/>
              <a:t>CHEPTEL/INSTALLATION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880992" y="4211796"/>
            <a:ext cx="3790958" cy="120032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CONCENTRATION DES </a:t>
            </a:r>
            <a:r>
              <a:rPr lang="fr-FR" b="1" dirty="0" smtClean="0"/>
              <a:t>EFFORTS DE DEVELOPPEMENT </a:t>
            </a:r>
            <a:r>
              <a:rPr lang="fr-FR" dirty="0" smtClean="0"/>
              <a:t>SUR LES RESSOURCES PROPRES DE L’EXPLOITATION (AUTONOMIE/HERBE)</a:t>
            </a:r>
            <a:endParaRPr lang="fr-FR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4880992" y="1414517"/>
            <a:ext cx="379095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ACCELERATION DU DEPLOIEMENT d’OUTILS DE PILOTAGE</a:t>
            </a:r>
            <a:endParaRPr lang="fr-FR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383" y="1302377"/>
            <a:ext cx="137795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748358"/>
            <a:ext cx="1524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880992" y="5805264"/>
            <a:ext cx="379095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RETROUVER UN ESPRIT « </a:t>
            </a:r>
            <a:r>
              <a:rPr lang="fr-FR" b="1" dirty="0" smtClean="0"/>
              <a:t>PRODUCTION </a:t>
            </a:r>
            <a:r>
              <a:rPr lang="fr-FR" dirty="0" smtClean="0"/>
              <a:t>»</a:t>
            </a:r>
            <a:endParaRPr lang="fr-FR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712640" y="5812544"/>
            <a:ext cx="201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Kg viande vif/UMO</a:t>
            </a:r>
            <a:endParaRPr lang="fr-FR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F5F5F5"/>
                </a:solidFill>
                <a:latin typeface="Century Gothic" pitchFamily="34" charset="0"/>
              </a:rPr>
              <a:t>Plan d’actions</a:t>
            </a:r>
            <a:endParaRPr lang="fr-FR" sz="1600" dirty="0">
              <a:solidFill>
                <a:srgbClr val="F5F5F5"/>
              </a:solidFill>
              <a:latin typeface="Century Gothic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4169977"/>
            <a:ext cx="1714159" cy="128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6496" y="0"/>
            <a:ext cx="8580347" cy="89670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Zoom sur les actions Engraissement et Cluster Herbe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73290" y="3861048"/>
            <a:ext cx="3790958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SOUTIEN A LA CREATION OU A LA VALORISATION DE PLACES D’ENGRAISSEMENT</a:t>
            </a:r>
            <a:endParaRPr lang="fr-FR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F5F5F5"/>
                </a:solidFill>
                <a:latin typeface="Century Gothic" pitchFamily="34" charset="0"/>
              </a:rPr>
              <a:t>Plan d’actions</a:t>
            </a:r>
            <a:endParaRPr lang="fr-FR" sz="1600" dirty="0">
              <a:solidFill>
                <a:srgbClr val="F5F5F5"/>
              </a:solidFill>
              <a:latin typeface="Century Gothic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73290" y="1124744"/>
            <a:ext cx="379095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CLUSTER HERBE </a:t>
            </a:r>
            <a:r>
              <a:rPr lang="fr-FR" dirty="0" smtClean="0"/>
              <a:t>ET </a:t>
            </a:r>
            <a:r>
              <a:rPr lang="fr-FR" b="1" dirty="0" smtClean="0"/>
              <a:t>MARQUE</a:t>
            </a:r>
            <a:r>
              <a:rPr lang="fr-FR" dirty="0" smtClean="0"/>
              <a:t> « HERBE » A ETUDIER/EXPERIMENTER</a:t>
            </a:r>
            <a:endParaRPr lang="fr-FR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4664968" y="4006805"/>
            <a:ext cx="379095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MISE EN PLACE  DE MECANISME DE SECURISATION  DES PRIX DE VENTE</a:t>
            </a:r>
            <a:endParaRPr lang="fr-FR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013134" y="4797152"/>
            <a:ext cx="189547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PMBE 3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4432919" y="5847654"/>
            <a:ext cx="1895479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FINANCEMENT DE D’ ATELIERS COLLECTIFS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897216" y="5112069"/>
            <a:ext cx="201622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FINANCEMENT DE PLACES D’ENGRAISSEMENT NE et ES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635624" y="1124744"/>
            <a:ext cx="379095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PROMOTION DE LA CULTURE DE L’HERBE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3800872" y="2132856"/>
            <a:ext cx="2107741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AT AUTONOMIE FOURRAGERE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6789485" y="1916832"/>
            <a:ext cx="210774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PROMOTION FINITION A L’HERBE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4854123" y="5350210"/>
            <a:ext cx="1895479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IRRIGATION</a:t>
            </a:r>
            <a:endParaRPr lang="fr-FR" b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5948689" y="2933328"/>
            <a:ext cx="210774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VALORISATION VIA UNE MARQUE</a:t>
            </a:r>
            <a:endParaRPr lang="fr-FR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05" y="5136817"/>
            <a:ext cx="1796527" cy="119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00" y="2263635"/>
            <a:ext cx="1964432" cy="669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33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404664"/>
            <a:ext cx="4509615" cy="565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4664"/>
            <a:ext cx="5266037" cy="539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880493" y="6316990"/>
            <a:ext cx="150477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INSTALLATION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74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objectifs initiaux et la méthode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1" y="1124744"/>
            <a:ext cx="5033764" cy="5190877"/>
          </a:xfrm>
        </p:spPr>
        <p:txBody>
          <a:bodyPr/>
          <a:lstStyle/>
          <a:p>
            <a:r>
              <a:rPr lang="fr-FR" dirty="0" smtClean="0"/>
              <a:t>Volonté de faire aboutir une stratégie d’avenir </a:t>
            </a:r>
            <a:r>
              <a:rPr lang="fr-FR" b="1" dirty="0" smtClean="0"/>
              <a:t>par </a:t>
            </a:r>
            <a:r>
              <a:rPr lang="fr-FR" dirty="0" smtClean="0"/>
              <a:t>les acteurs de la filière:</a:t>
            </a:r>
          </a:p>
          <a:p>
            <a:pPr lvl="1"/>
            <a:r>
              <a:rPr lang="fr-FR" dirty="0" smtClean="0"/>
              <a:t>De la production </a:t>
            </a:r>
          </a:p>
          <a:p>
            <a:pPr lvl="1"/>
            <a:r>
              <a:rPr lang="fr-FR" dirty="0" smtClean="0"/>
              <a:t>A la transformation</a:t>
            </a:r>
          </a:p>
          <a:p>
            <a:pPr lvl="1"/>
            <a:endParaRPr lang="fr-FR" dirty="0"/>
          </a:p>
          <a:p>
            <a:r>
              <a:rPr lang="fr-FR" dirty="0" smtClean="0"/>
              <a:t>Point de départ:</a:t>
            </a:r>
          </a:p>
          <a:p>
            <a:pPr lvl="1"/>
            <a:r>
              <a:rPr lang="fr-FR" dirty="0" smtClean="0"/>
              <a:t>Diagnostic Institut de l’Elevage</a:t>
            </a:r>
          </a:p>
          <a:p>
            <a:pPr lvl="1"/>
            <a:r>
              <a:rPr lang="fr-FR" dirty="0" smtClean="0"/>
              <a:t>4 scénarios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A784-2904-46DD-81BC-226E56A7ADC7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F5F5F5"/>
                </a:solidFill>
                <a:latin typeface="Century Gothic" pitchFamily="34" charset="0"/>
              </a:rPr>
              <a:t>Objectifs </a:t>
            </a:r>
            <a:r>
              <a:rPr lang="fr-FR" sz="1600" dirty="0" err="1" smtClean="0">
                <a:solidFill>
                  <a:srgbClr val="F5F5F5"/>
                </a:solidFill>
                <a:latin typeface="Century Gothic" pitchFamily="34" charset="0"/>
              </a:rPr>
              <a:t>initaux</a:t>
            </a:r>
            <a:r>
              <a:rPr lang="fr-FR" sz="1600" dirty="0" smtClean="0">
                <a:solidFill>
                  <a:srgbClr val="F5F5F5"/>
                </a:solidFill>
                <a:latin typeface="Century Gothic" pitchFamily="34" charset="0"/>
              </a:rPr>
              <a:t> et contexte</a:t>
            </a:r>
            <a:endParaRPr lang="fr-FR" sz="1600" dirty="0">
              <a:solidFill>
                <a:srgbClr val="F5F5F5"/>
              </a:solidFill>
              <a:latin typeface="Century Gothic" pitchFamily="34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MACEO | Stratégie Filières Bovines Massif Central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47" y="3610590"/>
            <a:ext cx="4281945" cy="248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77136" y="1268760"/>
            <a:ext cx="223224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75 acteurs différents sur les 3 bassins</a:t>
            </a:r>
          </a:p>
          <a:p>
            <a:pPr algn="ctr"/>
            <a:r>
              <a:rPr lang="fr-FR" b="1" dirty="0" smtClean="0"/>
              <a:t>4 séances de travail par bassin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177136" y="3349040"/>
            <a:ext cx="223224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OK, un scénario choisi, mais comment le mettre en place concrètement?</a:t>
            </a:r>
            <a:endParaRPr lang="fr-FR" b="1" dirty="0"/>
          </a:p>
        </p:txBody>
      </p:sp>
      <p:sp>
        <p:nvSpPr>
          <p:cNvPr id="17" name="Forme libre 16"/>
          <p:cNvSpPr/>
          <p:nvPr/>
        </p:nvSpPr>
        <p:spPr>
          <a:xfrm>
            <a:off x="4880992" y="4148919"/>
            <a:ext cx="1241946" cy="429671"/>
          </a:xfrm>
          <a:custGeom>
            <a:avLst/>
            <a:gdLst>
              <a:gd name="connsiteX0" fmla="*/ 0 w 1241946"/>
              <a:gd name="connsiteY0" fmla="*/ 382138 h 429671"/>
              <a:gd name="connsiteX1" fmla="*/ 586853 w 1241946"/>
              <a:gd name="connsiteY1" fmla="*/ 395785 h 429671"/>
              <a:gd name="connsiteX2" fmla="*/ 1241946 w 1241946"/>
              <a:gd name="connsiteY2" fmla="*/ 0 h 429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1946" h="429671">
                <a:moveTo>
                  <a:pt x="0" y="382138"/>
                </a:moveTo>
                <a:cubicBezTo>
                  <a:pt x="189931" y="420806"/>
                  <a:pt x="379862" y="459475"/>
                  <a:pt x="586853" y="395785"/>
                </a:cubicBezTo>
                <a:cubicBezTo>
                  <a:pt x="793844" y="332095"/>
                  <a:pt x="1017895" y="166047"/>
                  <a:pt x="1241946" y="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6224812" y="4859868"/>
            <a:ext cx="218457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Quelles orientations?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874542" y="5473513"/>
            <a:ext cx="167885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Quels objectifs?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265105" y="6156012"/>
            <a:ext cx="1720343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Quelles actions?</a:t>
            </a:r>
            <a:endParaRPr lang="fr-FR" dirty="0"/>
          </a:p>
        </p:txBody>
      </p:sp>
      <p:sp>
        <p:nvSpPr>
          <p:cNvPr id="19" name="Flèche à angle droit 18"/>
          <p:cNvSpPr/>
          <p:nvPr/>
        </p:nvSpPr>
        <p:spPr>
          <a:xfrm rot="5400000">
            <a:off x="6327028" y="5351357"/>
            <a:ext cx="613645" cy="369332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 à angle droit 22"/>
          <p:cNvSpPr/>
          <p:nvPr/>
        </p:nvSpPr>
        <p:spPr>
          <a:xfrm rot="5400000">
            <a:off x="6825609" y="5965003"/>
            <a:ext cx="613645" cy="369332"/>
          </a:xfrm>
          <a:prstGeom prst="bent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7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476672"/>
            <a:ext cx="4978931" cy="438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27" y="476672"/>
            <a:ext cx="4719382" cy="578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728864" y="6316990"/>
            <a:ext cx="150477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INSTALLATION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696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86692"/>
            <a:ext cx="4984409" cy="638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807088" y="6372036"/>
            <a:ext cx="180209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ENGRAISSEMENT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41" y="324098"/>
            <a:ext cx="5042687" cy="591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70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37592"/>
            <a:ext cx="4813583" cy="636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41" y="148680"/>
            <a:ext cx="5251781" cy="597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440832" y="3095382"/>
            <a:ext cx="1005403" cy="2616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100" dirty="0" smtClean="0"/>
              <a:t>+ AO Limousin</a:t>
            </a:r>
            <a:endParaRPr lang="fr-FR" sz="1100" dirty="0"/>
          </a:p>
        </p:txBody>
      </p:sp>
      <p:sp>
        <p:nvSpPr>
          <p:cNvPr id="8" name="ZoneTexte 7"/>
          <p:cNvSpPr txBox="1"/>
          <p:nvPr/>
        </p:nvSpPr>
        <p:spPr>
          <a:xfrm>
            <a:off x="3880493" y="6316990"/>
            <a:ext cx="180209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ENGRAISSEMENT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13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746968" y="4302388"/>
            <a:ext cx="85311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FILIERE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760" y="-24919"/>
            <a:ext cx="5384040" cy="6749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72480" y="3933056"/>
            <a:ext cx="180209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ENGRAISSEMENT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8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260648"/>
            <a:ext cx="4927840" cy="519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97647" y="6327907"/>
            <a:ext cx="80342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HERBE</a:t>
            </a:r>
            <a:endParaRPr lang="fr-F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7" y="226646"/>
            <a:ext cx="4816157" cy="6586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8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3" y="476672"/>
            <a:ext cx="475252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448944" y="6310973"/>
            <a:ext cx="80342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HERBE</a:t>
            </a:r>
            <a:endParaRPr lang="fr-F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958" y="476672"/>
            <a:ext cx="4695041" cy="595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73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13040" y="6309320"/>
            <a:ext cx="803425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HERBE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144016"/>
            <a:ext cx="4736976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-303584" y="1"/>
          <a:ext cx="5256581" cy="6634354"/>
        </p:xfrm>
        <a:graphic>
          <a:graphicData uri="http://schemas.openxmlformats.org/drawingml/2006/table">
            <a:tbl>
              <a:tblPr/>
              <a:tblGrid>
                <a:gridCol w="679386"/>
                <a:gridCol w="1638426"/>
                <a:gridCol w="194146"/>
                <a:gridCol w="194146"/>
                <a:gridCol w="194146"/>
                <a:gridCol w="194146"/>
                <a:gridCol w="2162185"/>
              </a:tblGrid>
              <a:tr h="140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70" marR="21370" marT="7039" marB="70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7039" marB="70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4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70" marR="21370" marT="7039" marB="703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Action n°121 : Autoriser un retournement partiel et limité des prairies permanentes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7039" marB="70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7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70" marR="21370" marT="7039" marB="703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Enjeu majeur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 Conforter la production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7039" marB="70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4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70" marR="21370" marT="7039" marB="703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Axe stratégique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 Sécuriser l’autonomie fourragère des exploitations 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7039" marB="70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8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70" marR="21370" marT="7039" marB="703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Objectif de l’action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Organiser le lobbying régional pour obtenir l’autorisation de retournement partiel des prairies afin de produire les céréales et la paille nécessaires pour assurer l’autonomie alimentaire des exploitations d’élevage.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7039" marB="70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23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70" marR="21370" marT="7039" marB="703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Descriptif de l’action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Bâtir un argumentaire assis sur l’autonomie fourragère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Limiter le retournement à la surface nécessaire à la production des céréales autoconsommées en liant le critère à la part d’engraissement (ex : 20% de la STH en système naisseur + 0,20 ha par animal engraissé)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7039" marB="70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254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70" marR="21370" marT="7039" marB="703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Pilote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 COPAMAC/SIDAM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7039" marB="70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Acteurs/metteur en œuvre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Etat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Partenaires possibles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 IDELE, Chambres d’Agriculture, INRA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180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70" marR="21370" marT="7039" marB="703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Echelle de l’action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    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7039" marB="70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NATIONAL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MASSIF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BASSIN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70" marR="21370" marT="7039" marB="703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Calibri"/>
                          <a:ea typeface="Calibri"/>
                          <a:cs typeface="Times New Roman"/>
                        </a:rPr>
                        <a:t>Délais de réalisation</a:t>
                      </a:r>
                      <a:r>
                        <a:rPr lang="fr-FR" sz="900" dirty="0">
                          <a:latin typeface="Calibri"/>
                          <a:ea typeface="Calibri"/>
                          <a:cs typeface="Times New Roman"/>
                        </a:rPr>
                        <a:t> :</a:t>
                      </a:r>
                      <a:endParaRPr lang="fr-FR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latin typeface="Calibri"/>
                          <a:ea typeface="Calibri"/>
                          <a:cs typeface="Times New Roman"/>
                        </a:rPr>
                        <a:t>Démarrage Immédiat/Moyen terme </a:t>
                      </a:r>
                      <a:endParaRPr lang="fr-FR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latin typeface="Calibri"/>
                          <a:ea typeface="Calibri"/>
                          <a:cs typeface="Times New Roman"/>
                        </a:rPr>
                        <a:t>Résultats attendus d’ici  3 à 5 ans (bilan PAC à mi-parcours)</a:t>
                      </a:r>
                      <a:endParaRPr lang="fr-F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7039" marB="70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7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70" marR="21370" marT="7039" marB="703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Dispositifs existants sur ce sujet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 : dérogation réglementaire. 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7039" marB="70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474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70" marR="21370" marT="7039" marB="703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Coût : </a:t>
                      </a: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action de lobbying 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7039" marB="70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6978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70" marR="21370" marT="7039" marB="703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Freins à lever :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Image écologique de l’herbe extensive/intensification des pratiques 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Impact sur la référence herbe nationale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7039" marB="70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>
                          <a:latin typeface="Calibri"/>
                          <a:ea typeface="Calibri"/>
                          <a:cs typeface="Times New Roman"/>
                        </a:rPr>
                        <a:t>Leviers à actionner :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Image positive de l’autonomie fourragère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Moindre dépendance énergétique et économique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Recommandation du Plan stratégique National pour la filière bovine (France Agrimer)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>
                          <a:latin typeface="Calibri"/>
                          <a:ea typeface="Calibri"/>
                          <a:cs typeface="Times New Roman"/>
                        </a:rPr>
                        <a:t>Travaux de l’INRA</a:t>
                      </a:r>
                      <a:endParaRPr lang="fr-FR" sz="9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83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70" marR="21370" marT="7039" marB="7039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b="1" dirty="0">
                          <a:latin typeface="Calibri"/>
                          <a:ea typeface="Calibri"/>
                          <a:cs typeface="Times New Roman"/>
                        </a:rPr>
                        <a:t>Commentaire</a:t>
                      </a:r>
                      <a:r>
                        <a:rPr lang="fr-FR" sz="900" dirty="0">
                          <a:latin typeface="Calibri"/>
                          <a:ea typeface="Calibri"/>
                          <a:cs typeface="Times New Roman"/>
                        </a:rPr>
                        <a:t> :</a:t>
                      </a:r>
                      <a:endParaRPr lang="fr-FR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Calibri"/>
                          <a:ea typeface="Calibri"/>
                          <a:cs typeface="Times New Roman"/>
                        </a:rPr>
                        <a:t>Action dont l’impact sur le maintien du cheptel se fera par l’amélioration de la compétitivité des élevages</a:t>
                      </a:r>
                      <a:endParaRPr lang="fr-FR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Calibri"/>
                          <a:ea typeface="Calibri"/>
                          <a:cs typeface="Times New Roman"/>
                        </a:rPr>
                        <a:t>Action nécessaire pour permettre aux éleveurs :</a:t>
                      </a:r>
                      <a:endParaRPr lang="fr-FR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latin typeface="Calibri"/>
                          <a:ea typeface="Calibri"/>
                          <a:cs typeface="Times New Roman"/>
                        </a:rPr>
                        <a:t>de s’adapter aux fluctuations de marché (réversibilité maigre/gras)</a:t>
                      </a:r>
                      <a:endParaRPr lang="fr-FR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latin typeface="Calibri"/>
                          <a:ea typeface="Calibri"/>
                          <a:cs typeface="Times New Roman"/>
                        </a:rPr>
                        <a:t>de s’adapter à une baisse du marché du maigre</a:t>
                      </a:r>
                      <a:endParaRPr lang="fr-FR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fr-FR" sz="900" dirty="0">
                          <a:latin typeface="Calibri"/>
                          <a:ea typeface="Calibri"/>
                          <a:cs typeface="Times New Roman"/>
                        </a:rPr>
                        <a:t>de développer de l’engraissement en Massif Central</a:t>
                      </a:r>
                      <a:endParaRPr lang="fr-FR" sz="9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900" dirty="0">
                          <a:latin typeface="Calibri"/>
                          <a:ea typeface="Calibri"/>
                          <a:cs typeface="Times New Roman"/>
                        </a:rPr>
                        <a:t>Evolution réglementaire en cours de négociation (5 à 7%)</a:t>
                      </a:r>
                      <a:endParaRPr lang="fr-FR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7039" marB="70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13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370" marR="21370" marT="7039" marB="703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152" marR="27152" marT="7039" marB="7039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3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36976" y="6390392"/>
            <a:ext cx="11708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Génétique</a:t>
            </a:r>
            <a:endParaRPr lang="fr-F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8" y="271764"/>
            <a:ext cx="4917955" cy="630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76" y="271764"/>
            <a:ext cx="5056676" cy="596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3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736976" y="6390392"/>
            <a:ext cx="11708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Génétique</a:t>
            </a: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85352"/>
            <a:ext cx="4985456" cy="638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301749"/>
            <a:ext cx="4964006" cy="55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96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48544" y="6165304"/>
            <a:ext cx="117089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Génétique</a:t>
            </a:r>
            <a:endParaRPr lang="fr-F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05" y="55732"/>
            <a:ext cx="5141970" cy="655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6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Depuis le dernier groupe de travail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A784-2904-46DD-81BC-226E56A7ADC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F5F5F5"/>
                </a:solidFill>
                <a:latin typeface="Century Gothic" pitchFamily="34" charset="0"/>
              </a:rPr>
              <a:t>Objectifs </a:t>
            </a:r>
            <a:r>
              <a:rPr lang="fr-FR" sz="1600" dirty="0" err="1" smtClean="0">
                <a:solidFill>
                  <a:srgbClr val="F5F5F5"/>
                </a:solidFill>
                <a:latin typeface="Century Gothic" pitchFamily="34" charset="0"/>
              </a:rPr>
              <a:t>initaux</a:t>
            </a:r>
            <a:r>
              <a:rPr lang="fr-FR" sz="1600" dirty="0" smtClean="0">
                <a:solidFill>
                  <a:srgbClr val="F5F5F5"/>
                </a:solidFill>
                <a:latin typeface="Century Gothic" pitchFamily="34" charset="0"/>
              </a:rPr>
              <a:t> et contexte</a:t>
            </a:r>
            <a:endParaRPr lang="fr-FR" sz="1600" dirty="0">
              <a:solidFill>
                <a:srgbClr val="F5F5F5"/>
              </a:solidFill>
              <a:latin typeface="Century Gothic" pitchFamily="34" charset="0"/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MACEO | Stratégie Filières Bovines Massif Central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20552" y="2051556"/>
            <a:ext cx="741682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Traduction des échanges en axes stratégiques et en plan d’actions 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endParaRPr lang="fr-FR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920552" y="1124744"/>
            <a:ext cx="7416824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Réunion du 22/04: élaboration des actions, priorisation</a:t>
            </a:r>
          </a:p>
          <a:p>
            <a:pPr algn="ctr"/>
            <a:r>
              <a:rPr lang="fr-FR" b="1" dirty="0" smtClean="0"/>
              <a:t>+ Réunions Sud (25/04) et Charolais (23/04)</a:t>
            </a:r>
            <a:endParaRPr lang="fr-FR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920552" y="2627620"/>
            <a:ext cx="2952328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Rapport Provisoire 16 mai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920552" y="3140968"/>
            <a:ext cx="295232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Retours participants</a:t>
            </a:r>
            <a:endParaRPr lang="fr-FR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4448944" y="2769021"/>
            <a:ext cx="295232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Rapport Final Provisoire </a:t>
            </a:r>
          </a:p>
          <a:p>
            <a:pPr algn="ctr"/>
            <a:r>
              <a:rPr lang="fr-FR" dirty="0" smtClean="0"/>
              <a:t>31 mai</a:t>
            </a:r>
            <a:endParaRPr lang="fr-FR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888868" y="3717032"/>
            <a:ext cx="744850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Présentation en comité de pilotage le 31 mai </a:t>
            </a:r>
            <a:endParaRPr lang="fr-FR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2936776" y="4222829"/>
            <a:ext cx="295232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Rapport Final avec chiffrage d’action 1er juillet</a:t>
            </a:r>
            <a:endParaRPr lang="fr-FR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848544" y="5075892"/>
            <a:ext cx="744850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Présentation au comité des financeurs le 27 septembre</a:t>
            </a:r>
            <a:endParaRPr lang="fr-FR" b="1" dirty="0"/>
          </a:p>
        </p:txBody>
      </p:sp>
      <p:sp>
        <p:nvSpPr>
          <p:cNvPr id="13" name="Accolade fermante 12"/>
          <p:cNvSpPr/>
          <p:nvPr/>
        </p:nvSpPr>
        <p:spPr>
          <a:xfrm>
            <a:off x="4088904" y="2627620"/>
            <a:ext cx="216024" cy="8826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848544" y="5651956"/>
            <a:ext cx="744850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Présentation au Sommet de l’Elevage le 02 octobre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594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5F5F5"/>
          </a:solidFill>
          <a:ln>
            <a:solidFill>
              <a:srgbClr val="A5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FR" sz="3200" dirty="0" smtClean="0">
                <a:solidFill>
                  <a:schemeClr val="accent1"/>
                </a:solidFill>
                <a:latin typeface="Century Gothic" pitchFamily="34" charset="0"/>
              </a:rPr>
              <a:t>Conclusions</a:t>
            </a:r>
            <a:endParaRPr lang="fr-F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A784-2904-46DD-81BC-226E56A7ADC7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MACEO | Stratégie Filières Bovines Massif Central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53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Une stratégie offensive demain? A quelle échelle?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052736"/>
            <a:ext cx="8514151" cy="5190877"/>
          </a:xfrm>
        </p:spPr>
        <p:txBody>
          <a:bodyPr/>
          <a:lstStyle/>
          <a:p>
            <a:r>
              <a:rPr lang="fr-FR" b="1" dirty="0" smtClean="0"/>
              <a:t>Actuellement, beaucoup d’interrogations au niveau de la filière</a:t>
            </a:r>
          </a:p>
          <a:p>
            <a:endParaRPr lang="fr-FR" b="1" dirty="0" smtClean="0"/>
          </a:p>
          <a:p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marL="457200" lvl="1" indent="0">
              <a:buNone/>
            </a:pPr>
            <a:endParaRPr lang="fr-FR" sz="900" dirty="0"/>
          </a:p>
          <a:p>
            <a:r>
              <a:rPr lang="fr-FR" b="1" dirty="0" smtClean="0"/>
              <a:t>Des réorientations en cours, mais qu’il faut accélérer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dirty="0" smtClean="0"/>
          </a:p>
          <a:p>
            <a:pPr lvl="1"/>
            <a:endParaRPr lang="fr-FR" dirty="0"/>
          </a:p>
          <a:p>
            <a:r>
              <a:rPr lang="fr-FR" b="1" dirty="0" smtClean="0"/>
              <a:t>Des coûts importants, avec des effets levier inégaux</a:t>
            </a:r>
          </a:p>
          <a:p>
            <a:endParaRPr lang="fr-FR" b="1" dirty="0" smtClean="0"/>
          </a:p>
          <a:p>
            <a:endParaRPr lang="fr-FR" b="1" dirty="0"/>
          </a:p>
          <a:p>
            <a:pPr marL="0" indent="0">
              <a:buNone/>
            </a:pPr>
            <a:endParaRPr lang="fr-FR" b="1" dirty="0"/>
          </a:p>
          <a:p>
            <a:r>
              <a:rPr lang="fr-FR" b="1" dirty="0" smtClean="0"/>
              <a:t>Des leviers qui ne sont pas forcément entre les mêmes mains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93256" y="1691516"/>
            <a:ext cx="791074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UN SCENARIO DU LAISSER-FAIRE REFUSE PAR LES ACTEURS DE LA FILIERE</a:t>
            </a:r>
            <a:endParaRPr lang="fr-FR" dirty="0"/>
          </a:p>
        </p:txBody>
      </p:sp>
      <p:sp>
        <p:nvSpPr>
          <p:cNvPr id="10" name="Flèche droite 9"/>
          <p:cNvSpPr/>
          <p:nvPr/>
        </p:nvSpPr>
        <p:spPr>
          <a:xfrm>
            <a:off x="200472" y="1628800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893256" y="3347700"/>
            <a:ext cx="791074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DES REPONSES QUI EXISTENT, MAIS DONT IL FAUT ACCELERER LE DEPLOIEMENT</a:t>
            </a:r>
            <a:endParaRPr lang="fr-FR" dirty="0"/>
          </a:p>
        </p:txBody>
      </p:sp>
      <p:sp>
        <p:nvSpPr>
          <p:cNvPr id="12" name="Flèche droite 11"/>
          <p:cNvSpPr/>
          <p:nvPr/>
        </p:nvSpPr>
        <p:spPr>
          <a:xfrm>
            <a:off x="200472" y="3284984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93256" y="2267580"/>
            <a:ext cx="791074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DES FLUCTUATIONS DE MARCHE A GERER AU NIVEAU DE LA FILIERE</a:t>
            </a:r>
            <a:endParaRPr lang="fr-FR" dirty="0"/>
          </a:p>
        </p:txBody>
      </p:sp>
      <p:sp>
        <p:nvSpPr>
          <p:cNvPr id="14" name="Flèche droite 13"/>
          <p:cNvSpPr/>
          <p:nvPr/>
        </p:nvSpPr>
        <p:spPr>
          <a:xfrm>
            <a:off x="200472" y="2204864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891870" y="3923764"/>
            <a:ext cx="791074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CERTAINES ORIENTATIONS MARCHE QUI NOUS SEMBLENT INELUCTABLES</a:t>
            </a:r>
            <a:endParaRPr lang="fr-FR" dirty="0"/>
          </a:p>
        </p:txBody>
      </p:sp>
      <p:sp>
        <p:nvSpPr>
          <p:cNvPr id="16" name="Flèche droite 15"/>
          <p:cNvSpPr/>
          <p:nvPr/>
        </p:nvSpPr>
        <p:spPr>
          <a:xfrm>
            <a:off x="199086" y="3861048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893256" y="4941168"/>
            <a:ext cx="7910748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DES SOUTIENS A LA PRODUCTION </a:t>
            </a:r>
            <a:r>
              <a:rPr lang="fr-FR" dirty="0" smtClean="0">
                <a:sym typeface="Wingdings" panose="05000000000000000000" pitchFamily="2" charset="2"/>
              </a:rPr>
              <a:t> SOUTIENS A L’ACCES AUX MARCHES France ET EXPORT</a:t>
            </a:r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>
            <a:off x="200472" y="4941168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893256" y="6228020"/>
            <a:ext cx="791074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DES INITIATIVES PRIVEES, DES SOUTIENS PUBLICS, UNE LOGIQUE FILIERE </a:t>
            </a:r>
            <a:endParaRPr lang="fr-FR" dirty="0"/>
          </a:p>
        </p:txBody>
      </p:sp>
      <p:sp>
        <p:nvSpPr>
          <p:cNvPr id="20" name="Flèche droite 19"/>
          <p:cNvSpPr/>
          <p:nvPr/>
        </p:nvSpPr>
        <p:spPr>
          <a:xfrm>
            <a:off x="200472" y="6167045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F5F5F5"/>
                </a:solidFill>
                <a:latin typeface="Century Gothic" pitchFamily="34" charset="0"/>
              </a:rPr>
              <a:t>Et demain?</a:t>
            </a:r>
            <a:endParaRPr lang="fr-FR" sz="1600" dirty="0">
              <a:solidFill>
                <a:srgbClr val="F5F5F5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Réactions des financeurs et la suite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052736"/>
            <a:ext cx="8514151" cy="5190877"/>
          </a:xfrm>
        </p:spPr>
        <p:txBody>
          <a:bodyPr/>
          <a:lstStyle/>
          <a:p>
            <a:r>
              <a:rPr lang="fr-FR" b="1" dirty="0" smtClean="0"/>
              <a:t>Une appropriation en cours de la part des financeurs</a:t>
            </a:r>
          </a:p>
          <a:p>
            <a:pPr lvl="1"/>
            <a:r>
              <a:rPr lang="fr-FR" b="1" dirty="0" smtClean="0"/>
              <a:t>Des politiques régionales en cours de redéfinition</a:t>
            </a:r>
          </a:p>
          <a:p>
            <a:pPr lvl="1"/>
            <a:r>
              <a:rPr lang="fr-FR" b="1" dirty="0" smtClean="0"/>
              <a:t>Un niveau d’échelle Massif à valider</a:t>
            </a:r>
          </a:p>
          <a:p>
            <a:endParaRPr lang="fr-FR" b="1" dirty="0" smtClean="0"/>
          </a:p>
          <a:p>
            <a:r>
              <a:rPr lang="fr-FR" b="1" dirty="0" smtClean="0"/>
              <a:t>Des sollicitations à faire pour âtre plus réactif</a:t>
            </a:r>
          </a:p>
          <a:p>
            <a:endParaRPr lang="fr-FR" b="1" dirty="0"/>
          </a:p>
          <a:p>
            <a:r>
              <a:rPr lang="fr-FR" b="1" dirty="0" smtClean="0"/>
              <a:t>Des actions à entreprendre sans plus attendre</a:t>
            </a:r>
          </a:p>
          <a:p>
            <a:endParaRPr lang="fr-FR" b="1" dirty="0"/>
          </a:p>
          <a:p>
            <a:r>
              <a:rPr lang="fr-FR" b="1" dirty="0" smtClean="0"/>
              <a:t>Une priorisation à faire sur les premières actions</a:t>
            </a:r>
          </a:p>
          <a:p>
            <a:pPr lvl="1"/>
            <a:r>
              <a:rPr lang="fr-FR" b="1" dirty="0" smtClean="0"/>
              <a:t>Actions</a:t>
            </a:r>
          </a:p>
          <a:p>
            <a:pPr lvl="1"/>
            <a:r>
              <a:rPr lang="fr-FR" b="1" dirty="0" smtClean="0"/>
              <a:t>Pilotes</a:t>
            </a:r>
          </a:p>
          <a:p>
            <a:endParaRPr lang="fr-FR" b="1" dirty="0" smtClean="0"/>
          </a:p>
          <a:p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</p:txBody>
      </p:sp>
      <p:sp>
        <p:nvSpPr>
          <p:cNvPr id="21" name="Rectangle à coins arrondis 20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Rectangle à coins arrondis 21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rgbClr val="F5F5F5"/>
                </a:solidFill>
                <a:latin typeface="Century Gothic" pitchFamily="34" charset="0"/>
              </a:rPr>
              <a:t>Et demain?</a:t>
            </a:r>
            <a:endParaRPr lang="fr-FR" sz="1600" dirty="0">
              <a:solidFill>
                <a:srgbClr val="F5F5F5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contexte qui a influé sur notre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091" y="911865"/>
            <a:ext cx="8514151" cy="5190877"/>
          </a:xfrm>
        </p:spPr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Une baisse de la disponibilité du cheptel allaitant et des prix en hausse:</a:t>
            </a:r>
            <a:endParaRPr lang="fr-FR" dirty="0"/>
          </a:p>
          <a:p>
            <a:pPr lvl="1"/>
            <a:r>
              <a:rPr lang="fr-FR" dirty="0" smtClean="0"/>
              <a:t>Baisse structurelle ou conjoncturelle du cheptel (y compris sur la </a:t>
            </a:r>
            <a:r>
              <a:rPr lang="fr-FR" smtClean="0"/>
              <a:t>zone) </a:t>
            </a:r>
            <a:endParaRPr lang="fr-FR" dirty="0"/>
          </a:p>
          <a:p>
            <a:pPr lvl="1"/>
            <a:r>
              <a:rPr lang="fr-FR" dirty="0" smtClean="0"/>
              <a:t>Des abattages en baisse, avec des disponibilités en animaux finis limités</a:t>
            </a:r>
          </a:p>
          <a:p>
            <a:pPr lvl="1"/>
            <a:r>
              <a:rPr lang="fr-FR" dirty="0" smtClean="0"/>
              <a:t>Des cours élevés et un échelon industriel en difficulté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A784-2904-46DD-81BC-226E56A7ADC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rgbClr val="F5F5F5"/>
                </a:solidFill>
                <a:latin typeface="Century Gothic" pitchFamily="34" charset="0"/>
              </a:rPr>
              <a:t>Objectifs </a:t>
            </a:r>
            <a:r>
              <a:rPr lang="fr-FR" sz="1600" dirty="0" err="1">
                <a:solidFill>
                  <a:srgbClr val="F5F5F5"/>
                </a:solidFill>
                <a:latin typeface="Century Gothic" pitchFamily="34" charset="0"/>
              </a:rPr>
              <a:t>initaux</a:t>
            </a:r>
            <a:r>
              <a:rPr lang="fr-FR" sz="1600" dirty="0">
                <a:solidFill>
                  <a:srgbClr val="F5F5F5"/>
                </a:solidFill>
                <a:latin typeface="Century Gothic" pitchFamily="34" charset="0"/>
              </a:rPr>
              <a:t> et contexte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MACEO | Stratégie Filières Bovines Massif Central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931955"/>
            <a:ext cx="4191769" cy="305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3006852"/>
            <a:ext cx="4318547" cy="290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3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contexte qui a influé sur notre travail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908720"/>
            <a:ext cx="8514151" cy="5190877"/>
          </a:xfrm>
        </p:spPr>
        <p:txBody>
          <a:bodyPr/>
          <a:lstStyle/>
          <a:p>
            <a:r>
              <a:rPr lang="fr-FR" dirty="0" smtClean="0"/>
              <a:t>Un marché dont les fondements basculent:</a:t>
            </a:r>
          </a:p>
          <a:p>
            <a:pPr lvl="1"/>
            <a:r>
              <a:rPr lang="fr-FR" dirty="0"/>
              <a:t>Baisse préoccupante sur le marché italien</a:t>
            </a:r>
          </a:p>
          <a:p>
            <a:pPr lvl="1"/>
            <a:r>
              <a:rPr lang="fr-FR" dirty="0" smtClean="0"/>
              <a:t>Baisse de la consommation sur le marché domestique</a:t>
            </a:r>
          </a:p>
          <a:p>
            <a:pPr lvl="1"/>
            <a:r>
              <a:rPr lang="fr-FR" dirty="0" smtClean="0"/>
              <a:t>Des opportunités au niveau de l’export, mais qui doivent s’inscrire dans le temps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A784-2904-46DD-81BC-226E56A7ADC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rgbClr val="F5F5F5"/>
                </a:solidFill>
                <a:latin typeface="Century Gothic" pitchFamily="34" charset="0"/>
              </a:rPr>
              <a:t>Objectifs </a:t>
            </a:r>
            <a:r>
              <a:rPr lang="fr-FR" sz="1600" dirty="0" err="1">
                <a:solidFill>
                  <a:srgbClr val="F5F5F5"/>
                </a:solidFill>
                <a:latin typeface="Century Gothic" pitchFamily="34" charset="0"/>
              </a:rPr>
              <a:t>initaux</a:t>
            </a:r>
            <a:r>
              <a:rPr lang="fr-FR" sz="1600" dirty="0">
                <a:solidFill>
                  <a:srgbClr val="F5F5F5"/>
                </a:solidFill>
                <a:latin typeface="Century Gothic" pitchFamily="34" charset="0"/>
              </a:rPr>
              <a:t> et contexte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MACEO | Stratégie Filières Bovines Massif Central</a:t>
            </a:r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5" y="2132856"/>
            <a:ext cx="3825623" cy="24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3359625" y="2924944"/>
            <a:ext cx="504056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4582702"/>
            <a:ext cx="3240360" cy="215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19" y="2241995"/>
            <a:ext cx="3672487" cy="246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22" y="4787052"/>
            <a:ext cx="4151879" cy="1749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8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Réflexions sur la stratégie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difficultés pour énoncer des stratégies MARCHE, qui pourraient apporter des perspectives pour la filière:</a:t>
            </a:r>
          </a:p>
          <a:p>
            <a:pPr lvl="1"/>
            <a:r>
              <a:rPr lang="fr-FR" dirty="0" smtClean="0"/>
              <a:t>Un marché offrant peu de visibilité</a:t>
            </a:r>
          </a:p>
          <a:p>
            <a:pPr lvl="1"/>
            <a:r>
              <a:rPr lang="fr-FR" dirty="0" smtClean="0"/>
              <a:t>Des retournements de tendances assez fréquents qui obligent à devoir s’adapter</a:t>
            </a:r>
          </a:p>
          <a:p>
            <a:pPr lvl="1"/>
            <a:r>
              <a:rPr lang="fr-FR" dirty="0" smtClean="0"/>
              <a:t>Une recherche de valorisation qui reste difficile</a:t>
            </a:r>
          </a:p>
          <a:p>
            <a:pPr lvl="1"/>
            <a:r>
              <a:rPr lang="fr-FR" dirty="0" smtClean="0"/>
              <a:t>Une obsession pour maintenir les volumes de production</a:t>
            </a:r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A784-2904-46DD-81BC-226E56A7ADC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9164045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3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9513654" y="367340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4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164045" y="116632"/>
            <a:ext cx="312035" cy="216024"/>
          </a:xfrm>
          <a:prstGeom prst="round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1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9513654" y="116632"/>
            <a:ext cx="312035" cy="216024"/>
          </a:xfrm>
          <a:prstGeom prst="roundRect">
            <a:avLst/>
          </a:prstGeom>
          <a:solidFill>
            <a:srgbClr val="F4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2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6200000">
            <a:off x="6821391" y="3441315"/>
            <a:ext cx="5397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>
                <a:solidFill>
                  <a:srgbClr val="F5F5F5"/>
                </a:solidFill>
                <a:latin typeface="Century Gothic" pitchFamily="34" charset="0"/>
              </a:rPr>
              <a:t>Objectifs </a:t>
            </a:r>
            <a:r>
              <a:rPr lang="fr-FR" sz="1600" dirty="0" err="1">
                <a:solidFill>
                  <a:srgbClr val="F5F5F5"/>
                </a:solidFill>
                <a:latin typeface="Century Gothic" pitchFamily="34" charset="0"/>
              </a:rPr>
              <a:t>initaux</a:t>
            </a:r>
            <a:r>
              <a:rPr lang="fr-FR" sz="1600" dirty="0">
                <a:solidFill>
                  <a:srgbClr val="F5F5F5"/>
                </a:solidFill>
                <a:latin typeface="Century Gothic" pitchFamily="34" charset="0"/>
              </a:rPr>
              <a:t> et contexte</a:t>
            </a: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MACEO | Stratégie Filières Bovines Massif Central</a:t>
            </a:r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560512" y="3284984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259516" y="3212976"/>
            <a:ext cx="758191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NECESSITE DE DONNER A LA FILIERE DES OUTILS ET ACCROITRE SA CAPACITE A S’ADAPTER AUX EVOLUTIONS DU MARCHE, VOIRE ANTICIPER</a:t>
            </a:r>
            <a:endParaRPr lang="fr-FR" dirty="0"/>
          </a:p>
        </p:txBody>
      </p:sp>
      <p:sp>
        <p:nvSpPr>
          <p:cNvPr id="13" name="Flèche droite 12"/>
          <p:cNvSpPr/>
          <p:nvPr/>
        </p:nvSpPr>
        <p:spPr>
          <a:xfrm>
            <a:off x="560512" y="4365104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259516" y="4294837"/>
            <a:ext cx="758191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PAS DE PRODUIT-TYPE DEFINI AU VU DE LA COMPLEXITE DES MARCHES, MAIS DES ORIENTATIONS MARCHE QUI SEMBLENT LOGIQUES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072680" y="5147900"/>
            <a:ext cx="48245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Accroître la valeur sur le marché français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2072680" y="5710316"/>
            <a:ext cx="48245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Soutenir la finition des animaux</a:t>
            </a:r>
            <a:endParaRPr lang="fr-FR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072680" y="6228020"/>
            <a:ext cx="4824536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Développer des marchés à l’export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9339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5F5F5"/>
          </a:solidFill>
          <a:ln>
            <a:solidFill>
              <a:srgbClr val="A5C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fr-FR" sz="3200" dirty="0" smtClean="0">
                <a:solidFill>
                  <a:schemeClr val="accent1"/>
                </a:solidFill>
                <a:latin typeface="Century Gothic" pitchFamily="34" charset="0"/>
              </a:rPr>
              <a:t>La stratégie définie par les acteurs de la filière</a:t>
            </a:r>
            <a:endParaRPr lang="fr-FR" sz="3200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A784-2904-46DD-81BC-226E56A7ADC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MACEO | Stratégie Filières Bovines Massif Central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73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174579"/>
              </p:ext>
            </p:extLst>
          </p:nvPr>
        </p:nvGraphicFramePr>
        <p:xfrm>
          <a:off x="1138640" y="411037"/>
          <a:ext cx="8064896" cy="4566662"/>
        </p:xfrm>
        <a:graphic>
          <a:graphicData uri="http://schemas.openxmlformats.org/drawingml/2006/table">
            <a:tbl>
              <a:tblPr/>
              <a:tblGrid>
                <a:gridCol w="3082290"/>
                <a:gridCol w="4982606"/>
              </a:tblGrid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Enjeux majeurs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Axes stratégiques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I/ CONFORTER LA PRODUCTION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1B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Conserver un maximum de vaches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1B1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Maintenir la SAU dédiée à l'élevage et sécuriser l’autonomie fourragère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 Développer l’engraissement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1B1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Renouveler les actifs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 Optimiser la productivité sous toutes ses formes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1B11"/>
                    </a:solidFill>
                  </a:tcPr>
                </a:tc>
              </a:tr>
              <a:tr h="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II/ INNOVER ET DEVELOPPER LA VALEUR AJOUTEE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Appuyer les locomotives qualité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Inventer et valoriser une marque liée à l’herbe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Renforcer l’innovation au sein des entreprises de la filière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Appuyer les démarches liées à l’export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Exploiter les outils de la génétique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Mobiliser l’appui technique sur des chantiers prioritaires (autonomie fourragère, productivité, rentabilité)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fr-F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III/ RENFORCER LA LOGIQUE DE FILIERE ET LES OUTILS A SON SERVICE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 Exploiter des outils partagés de signaux d’offre et de marché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363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Stimuler des mécanismes de sécurisation de la filière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3 Sécuriser le potentiel de transformation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43634"/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2935120" y="5435932"/>
            <a:ext cx="447193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Un panel d’une trentaine d’actions à engager</a:t>
            </a:r>
            <a:endParaRPr lang="fr-FR" dirty="0"/>
          </a:p>
        </p:txBody>
      </p:sp>
      <p:sp>
        <p:nvSpPr>
          <p:cNvPr id="5" name="Flèche vers le bas 4"/>
          <p:cNvSpPr/>
          <p:nvPr/>
        </p:nvSpPr>
        <p:spPr>
          <a:xfrm rot="10800000">
            <a:off x="9396375" y="267021"/>
            <a:ext cx="432048" cy="474615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344488" y="267020"/>
            <a:ext cx="432048" cy="474615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720752" y="6011996"/>
            <a:ext cx="234160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Production </a:t>
            </a:r>
            <a:r>
              <a:rPr lang="fr-FR" dirty="0" smtClean="0">
                <a:sym typeface="Wingdings" panose="05000000000000000000" pitchFamily="2" charset="2"/>
              </a:rPr>
              <a:t> Marché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13042" y="6011996"/>
            <a:ext cx="234160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Marché </a:t>
            </a:r>
            <a:r>
              <a:rPr lang="fr-FR" dirty="0" smtClean="0">
                <a:sym typeface="Wingdings" panose="05000000000000000000" pitchFamily="2" charset="2"/>
              </a:rPr>
              <a:t> Production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35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2013">
  <a:themeElements>
    <a:clrScheme name="BLEZAT Consulting 2013">
      <a:dk1>
        <a:sysClr val="windowText" lastClr="000000"/>
      </a:dk1>
      <a:lt1>
        <a:sysClr val="window" lastClr="FFFFFF"/>
      </a:lt1>
      <a:dk2>
        <a:srgbClr val="71685A"/>
      </a:dk2>
      <a:lt2>
        <a:srgbClr val="F5F5F5"/>
      </a:lt2>
      <a:accent1>
        <a:srgbClr val="A5C400"/>
      </a:accent1>
      <a:accent2>
        <a:srgbClr val="71685A"/>
      </a:accent2>
      <a:accent3>
        <a:srgbClr val="FF6700"/>
      </a:accent3>
      <a:accent4>
        <a:srgbClr val="009999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2013</Template>
  <TotalTime>983</TotalTime>
  <Words>1588</Words>
  <Application>Microsoft Office PowerPoint</Application>
  <PresentationFormat>Format A4 (210 x 297 mm)</PresentationFormat>
  <Paragraphs>429</Paragraphs>
  <Slides>42</Slides>
  <Notes>42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Modèle 2013</vt:lpstr>
      <vt:lpstr>Définition des stratégies et des actions à mettre en œuvre pour conforter les filières viande bovine du Massif Central</vt:lpstr>
      <vt:lpstr>Rappel des différentes étapes depuis la réunion du 22/04</vt:lpstr>
      <vt:lpstr>Les objectifs initiaux et la méthode</vt:lpstr>
      <vt:lpstr>Depuis le dernier groupe de travail</vt:lpstr>
      <vt:lpstr>Un contexte qui a influé sur notre travail</vt:lpstr>
      <vt:lpstr>Un contexte qui a influé sur notre travail</vt:lpstr>
      <vt:lpstr>Réflexions sur la stratégie</vt:lpstr>
      <vt:lpstr>La stratégie définie par les acteurs de la filière</vt:lpstr>
      <vt:lpstr>Présentation PowerPoint</vt:lpstr>
      <vt:lpstr>Présentation PowerPoint</vt:lpstr>
      <vt:lpstr>Présentation PowerPoint</vt:lpstr>
      <vt:lpstr>Traduction des orientations en actions concrètes</vt:lpstr>
      <vt:lpstr>Une filière allaitante qui doit reconquérir de la valeur</vt:lpstr>
      <vt:lpstr>Exemple d’actions INNOVATION ET VA</vt:lpstr>
      <vt:lpstr>Présentation PowerPoint</vt:lpstr>
      <vt:lpstr>Présentation PowerPoint</vt:lpstr>
      <vt:lpstr>Présentation PowerPoint</vt:lpstr>
      <vt:lpstr>Présentation PowerPoint</vt:lpstr>
      <vt:lpstr>Une logique de filière à mettre en place</vt:lpstr>
      <vt:lpstr>Exemple d’actions LOGIQUE FILIERE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 leviers existent aussi a l’échelle de la production </vt:lpstr>
      <vt:lpstr>Exemple d’actions PRODUCTION</vt:lpstr>
      <vt:lpstr>Zoom sur les actions Engraissement et Cluster Herbe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  <vt:lpstr>Une stratégie offensive demain? A quelle échelle?</vt:lpstr>
      <vt:lpstr>Réactions des financeurs et la suite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mission</dc:title>
  <dc:creator>Bertrand OUDIN</dc:creator>
  <cp:lastModifiedBy>Bertrand OUDIN</cp:lastModifiedBy>
  <cp:revision>78</cp:revision>
  <cp:lastPrinted>2013-06-10T14:23:58Z</cp:lastPrinted>
  <dcterms:created xsi:type="dcterms:W3CDTF">2013-09-24T14:07:06Z</dcterms:created>
  <dcterms:modified xsi:type="dcterms:W3CDTF">2013-10-16T15:05:31Z</dcterms:modified>
</cp:coreProperties>
</file>