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77" r:id="rId2"/>
    <p:sldId id="319" r:id="rId3"/>
    <p:sldId id="350" r:id="rId4"/>
    <p:sldId id="336" r:id="rId5"/>
    <p:sldId id="328" r:id="rId6"/>
    <p:sldId id="369" r:id="rId7"/>
    <p:sldId id="382" r:id="rId8"/>
    <p:sldId id="371" r:id="rId9"/>
    <p:sldId id="372" r:id="rId10"/>
    <p:sldId id="366" r:id="rId11"/>
    <p:sldId id="365" r:id="rId12"/>
    <p:sldId id="374" r:id="rId13"/>
    <p:sldId id="373" r:id="rId14"/>
    <p:sldId id="368" r:id="rId15"/>
    <p:sldId id="367" r:id="rId16"/>
    <p:sldId id="375" r:id="rId17"/>
    <p:sldId id="376" r:id="rId18"/>
    <p:sldId id="380" r:id="rId19"/>
    <p:sldId id="379" r:id="rId20"/>
    <p:sldId id="377" r:id="rId21"/>
    <p:sldId id="378" r:id="rId22"/>
    <p:sldId id="332" r:id="rId23"/>
    <p:sldId id="346" r:id="rId24"/>
    <p:sldId id="391" r:id="rId25"/>
    <p:sldId id="389" r:id="rId26"/>
    <p:sldId id="362" r:id="rId27"/>
    <p:sldId id="388" r:id="rId28"/>
    <p:sldId id="339" r:id="rId29"/>
    <p:sldId id="384" r:id="rId30"/>
    <p:sldId id="385" r:id="rId31"/>
    <p:sldId id="386" r:id="rId32"/>
    <p:sldId id="387" r:id="rId33"/>
    <p:sldId id="363" r:id="rId34"/>
    <p:sldId id="341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ia MEIFFREN" initials="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00080"/>
    <a:srgbClr val="808080"/>
    <a:srgbClr val="666699"/>
    <a:srgbClr val="CCFF99"/>
    <a:srgbClr val="99CC00"/>
    <a:srgbClr val="99FF33"/>
    <a:srgbClr val="FF6600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3" autoAdjust="0"/>
    <p:restoredTop sz="91333" autoAdjust="0"/>
  </p:normalViewPr>
  <p:slideViewPr>
    <p:cSldViewPr>
      <p:cViewPr>
        <p:scale>
          <a:sx n="130" d="100"/>
          <a:sy n="130" d="100"/>
        </p:scale>
        <p:origin x="-107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127E7E7-875B-4EC0-B472-0FA373EAF31E}" type="datetimeFigureOut">
              <a:rPr lang="fr-FR" smtClean="0"/>
              <a:pPr/>
              <a:t>17/05/2013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5D924F-2649-4FC6-82CB-C457B3B8F6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5FCC-B805-467E-B267-5FDFBE67ADC2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 PACA | BLEZATCONSULTING   Prospective PAC</a:t>
            </a:r>
            <a:endParaRPr 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64C-33B6-4D85-B758-96575882191F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51351" y="1645920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963DA846-EA92-4903-BD98-7EB493C7D434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586910" y="4048760"/>
            <a:ext cx="2367281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0609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68863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52939" y="1044332"/>
            <a:ext cx="1235223" cy="365760"/>
          </a:xfrm>
        </p:spPr>
        <p:txBody>
          <a:bodyPr/>
          <a:lstStyle/>
          <a:p>
            <a:fld id="{0DCAB65C-ADCD-4CEA-9F61-630E26B0B415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85322" y="3447172"/>
            <a:ext cx="3570457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CR PACA | BLEZATCONSULTING  | Prospective PAC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2737" y="460377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52939" y="1044332"/>
            <a:ext cx="1235223" cy="365760"/>
          </a:xfrm>
        </p:spPr>
        <p:txBody>
          <a:bodyPr/>
          <a:lstStyle/>
          <a:p>
            <a:fld id="{C5C06778-A9BF-4CA3-B7B9-FAA9D785867F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85322" y="3447172"/>
            <a:ext cx="3570457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CR PACA | BLEZATCONSULTING  |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FF58-0EE2-4CA8-8A08-52ECF6DFD761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8C5F-DECE-4A7A-81E6-BD28D33E4487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AEF-5549-4BA6-AEB2-2884DC8C9B85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37AB-A998-40A9-9349-D8EDB209A85B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31C-4BCC-48FD-8FD0-20DA41D697C6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FF21-B827-4A3C-A629-898A08C07829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CR PACA | BLEZATCONSULTING   Prospective PAC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DB094D-3A55-4F24-B61F-9858719FE315}" type="datetime1">
              <a:rPr lang="fr-FR" smtClean="0"/>
              <a:pPr/>
              <a:t>17/05/2013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if-central.datar.gouv.fr/index.php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if-central.datar.gouv.fr/index.php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1403648" y="2204864"/>
            <a:ext cx="6408712" cy="2232248"/>
            <a:chOff x="1331640" y="2516178"/>
            <a:chExt cx="6408712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1646583" y="2916868"/>
              <a:ext cx="5850833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DEFINITION D’UNE STRATEGIE D’EVOLUTION</a:t>
              </a:r>
              <a:endPara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DES SECTEURS </a:t>
              </a:r>
              <a:r>
                <a:rPr lang="fr-FR" sz="2400" b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BOVINS VIANDE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500" dirty="0" smtClean="0">
                  <a:latin typeface="Calibri" pitchFamily="34" charset="0"/>
                  <a:cs typeface="Times New Roman" pitchFamily="18" charset="0"/>
                </a:rPr>
                <a:t>Atelier </a:t>
              </a: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15 mars 2013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5" descr="ministe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204" y="5140104"/>
            <a:ext cx="693277" cy="7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logo-region-auverg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0281" y="5185238"/>
            <a:ext cx="1134091" cy="6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logo_cmjn_300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085184"/>
            <a:ext cx="559274" cy="7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logolaregion" descr="Logo La Région Languedoc Roussill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6352" y="5266134"/>
            <a:ext cx="885184" cy="4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659687" cy="1168400"/>
          </a:xfrm>
        </p:spPr>
        <p:txBody>
          <a:bodyPr/>
          <a:lstStyle/>
          <a:p>
            <a:r>
              <a:rPr lang="fr-FR" b="1" dirty="0" smtClean="0"/>
              <a:t>Potentiel de production</a:t>
            </a:r>
            <a:r>
              <a:rPr lang="fr-FR" dirty="0" smtClean="0"/>
              <a:t>: s’ADAPTER, avec des enjeux contradictoires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25415"/>
              </p:ext>
            </p:extLst>
          </p:nvPr>
        </p:nvGraphicFramePr>
        <p:xfrm>
          <a:off x="1307843" y="3356992"/>
          <a:ext cx="6264696" cy="327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651"/>
                <a:gridCol w="2269154"/>
                <a:gridCol w="2079891"/>
              </a:tblGrid>
              <a:tr h="602971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094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65094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33550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6228184" y="4005064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228184" y="4725144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28184" y="566124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644008" y="476672"/>
            <a:ext cx="3816424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 renouvellement des exploitations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148064" y="6206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50000"/>
                  </a:schemeClr>
                </a:solidFill>
              </a:rPr>
              <a:t>Evolution du nombre d’exploitations spécialisées bovins viande</a:t>
            </a:r>
            <a:endParaRPr lang="fr-FR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3548" y="1041854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exploitations qui grandissent alors qu’elles sont les plus importantes du massif en taille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5076056" y="1268760"/>
            <a:ext cx="360040" cy="360040"/>
            <a:chOff x="4427984" y="620688"/>
            <a:chExt cx="360040" cy="360040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 rot="10800000">
            <a:off x="7596336" y="3212976"/>
            <a:ext cx="360040" cy="360040"/>
            <a:chOff x="4427984" y="620688"/>
            <a:chExt cx="360040" cy="36004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59" name="ZoneTexte 58"/>
          <p:cNvSpPr txBox="1"/>
          <p:nvPr/>
        </p:nvSpPr>
        <p:spPr>
          <a:xfrm>
            <a:off x="755576" y="3835403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TROUVER DES MECANISMES POUR ACCOMPAGNER LES TRANSMISSIONS</a:t>
            </a:r>
          </a:p>
        </p:txBody>
      </p:sp>
      <p:sp>
        <p:nvSpPr>
          <p:cNvPr id="60" name="Flèche vers le bas 59"/>
          <p:cNvSpPr/>
          <p:nvPr/>
        </p:nvSpPr>
        <p:spPr>
          <a:xfrm>
            <a:off x="2123862" y="3284984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755576" y="4771507"/>
            <a:ext cx="32202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ACCOMPAGNER L’AGRANDISSEMENT?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03548" y="2617167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capitaux trop importants nécessaires pour la reprise</a:t>
            </a:r>
            <a:endParaRPr lang="fr-FR" sz="14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799181" y="5401449"/>
            <a:ext cx="319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Quid de l’installation sociétaire?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37500" r="21021" b="17461"/>
          <a:stretch/>
        </p:blipFill>
        <p:spPr bwMode="auto">
          <a:xfrm>
            <a:off x="5114957" y="1260153"/>
            <a:ext cx="2811933" cy="25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9" t="58494" r="20115" b="19485"/>
          <a:stretch/>
        </p:blipFill>
        <p:spPr bwMode="auto">
          <a:xfrm>
            <a:off x="4757834" y="4293096"/>
            <a:ext cx="3702598" cy="1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496572" y="1888928"/>
            <a:ext cx="36364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Une production qui recule depuis 2011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786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644008" y="476672"/>
            <a:ext cx="3816424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les performances technico-économiques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03548" y="692696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revenus qui stagnent, malgré les augmentations de productivité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60" name="Flèche vers le bas 59"/>
          <p:cNvSpPr/>
          <p:nvPr/>
        </p:nvSpPr>
        <p:spPr>
          <a:xfrm>
            <a:off x="2123862" y="2340832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55576" y="2916560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PRODUIRE MOINS MAIS AVEC PLUS DE VALEUR AJOUTEE?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48390" y="3933056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LA PRODUCTIVITE ET LA RENTABILITE DU CAPITAL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01786" y="4552949"/>
            <a:ext cx="18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intensification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1075508" y="3498156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autonomie fourragère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03548" y="1302668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performances technico-économiques inégales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03548" y="1916832"/>
            <a:ext cx="363640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Une attractivité économique trop faible, surtout dans une région où la compétition avec le végétal est forte</a:t>
            </a:r>
            <a:endParaRPr lang="fr-FR" sz="14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755576" y="4994012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LES PERFORMANCES TECHNIQUES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55576" y="5877272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EXPERIMENTER DE NOUVEAUX SCHEMAS DE PRODUCTION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27584" y="6453336"/>
            <a:ext cx="30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ranch, animaux + précoces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19" y="4224267"/>
            <a:ext cx="3503328" cy="214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2320" y="5994866"/>
            <a:ext cx="832427" cy="37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23068" r="20574" b="15816"/>
          <a:stretch/>
        </p:blipFill>
        <p:spPr bwMode="auto">
          <a:xfrm>
            <a:off x="5342504" y="747574"/>
            <a:ext cx="2381157" cy="29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427984" y="476672"/>
            <a:ext cx="4032448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 type de production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4932040" y="1124744"/>
            <a:ext cx="3496133" cy="3715710"/>
            <a:chOff x="283779" y="1513490"/>
            <a:chExt cx="5202621" cy="5344510"/>
          </a:xfrm>
        </p:grpSpPr>
        <p:pic>
          <p:nvPicPr>
            <p:cNvPr id="51" name="Image 50"/>
            <p:cNvPicPr/>
            <p:nvPr/>
          </p:nvPicPr>
          <p:blipFill>
            <a:blip r:embed="rId2" cstate="print"/>
            <a:srcRect t="13540" b="12174"/>
            <a:stretch>
              <a:fillRect/>
            </a:stretch>
          </p:blipFill>
          <p:spPr bwMode="auto">
            <a:xfrm>
              <a:off x="283779" y="1513490"/>
              <a:ext cx="5202621" cy="534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Ellipse 51"/>
            <p:cNvSpPr/>
            <p:nvPr/>
          </p:nvSpPr>
          <p:spPr>
            <a:xfrm>
              <a:off x="2297562" y="3896184"/>
              <a:ext cx="746760" cy="899160"/>
            </a:xfrm>
            <a:prstGeom prst="ellipse">
              <a:avLst/>
            </a:prstGeom>
            <a:noFill/>
            <a:ln w="317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 rot="6104462">
              <a:off x="2803751" y="3345510"/>
              <a:ext cx="1277480" cy="914400"/>
            </a:xfrm>
            <a:prstGeom prst="ellipse">
              <a:avLst/>
            </a:prstGeom>
            <a:noFill/>
            <a:ln w="31750">
              <a:solidFill>
                <a:srgbClr val="009AD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2785241" y="4811636"/>
              <a:ext cx="579120" cy="57912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4499992" y="2935977"/>
            <a:ext cx="199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6600"/>
                </a:solidFill>
              </a:rPr>
              <a:t>viande finie</a:t>
            </a:r>
            <a:endParaRPr lang="fr-FR" sz="1200" b="1" dirty="0">
              <a:solidFill>
                <a:srgbClr val="0066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076056" y="548680"/>
            <a:ext cx="345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+mn-lt"/>
                <a:cs typeface="+mn-cs"/>
              </a:rPr>
              <a:t>À l’échelle du MC, </a:t>
            </a:r>
          </a:p>
          <a:p>
            <a:pPr algn="ctr"/>
            <a:r>
              <a:rPr lang="fr-FR" sz="1400" b="1" dirty="0" smtClean="0">
                <a:latin typeface="+mn-lt"/>
                <a:cs typeface="+mn-cs"/>
              </a:rPr>
              <a:t>une grande diversité de produits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668344" y="2132856"/>
            <a:ext cx="1440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009AD0"/>
                </a:solidFill>
              </a:rPr>
              <a:t>   Diversité maigre</a:t>
            </a:r>
            <a:endParaRPr lang="fr-FR" sz="1300" b="1" dirty="0">
              <a:solidFill>
                <a:srgbClr val="009AD0"/>
              </a:solidFill>
            </a:endParaRPr>
          </a:p>
        </p:txBody>
      </p:sp>
      <p:graphicFrame>
        <p:nvGraphicFramePr>
          <p:cNvPr id="63" name="Tableau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93935"/>
              </p:ext>
            </p:extLst>
          </p:nvPr>
        </p:nvGraphicFramePr>
        <p:xfrm>
          <a:off x="4608512" y="4927046"/>
          <a:ext cx="2411760" cy="1837944"/>
        </p:xfrm>
        <a:graphic>
          <a:graphicData uri="http://schemas.openxmlformats.org/drawingml/2006/table">
            <a:tbl>
              <a:tblPr/>
              <a:tblGrid>
                <a:gridCol w="234373"/>
                <a:gridCol w="953251"/>
                <a:gridCol w="166385"/>
                <a:gridCol w="1057751"/>
              </a:tblGrid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Veaux sous la mère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Broutards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Veaux lourds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Broutards repoussés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JB&lt;1 an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 maigres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 classique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Mixtes</a:t>
                      </a: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Bœufs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4644008" y="1196752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Des systèmes fonctions des potentialités des bassins</a:t>
            </a:r>
            <a:endParaRPr lang="fr-FR" sz="1100" i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7740352" y="2420888"/>
            <a:ext cx="1440160" cy="830997"/>
          </a:xfrm>
          <a:prstGeom prst="rect">
            <a:avLst/>
          </a:prstGeom>
          <a:solidFill>
            <a:srgbClr val="99D6F5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u="sng" dirty="0" smtClean="0"/>
              <a:t>Bassin Charolais</a:t>
            </a:r>
            <a:r>
              <a:rPr lang="fr-FR" sz="1200" dirty="0" smtClean="0"/>
              <a:t> :</a:t>
            </a:r>
          </a:p>
          <a:p>
            <a:pPr algn="ctr"/>
            <a:r>
              <a:rPr lang="fr-FR" sz="1200" b="1" dirty="0" smtClean="0"/>
              <a:t>70%</a:t>
            </a:r>
            <a:r>
              <a:rPr lang="fr-FR" sz="1200" dirty="0" smtClean="0"/>
              <a:t> de broutards</a:t>
            </a:r>
          </a:p>
          <a:p>
            <a:pPr algn="ctr"/>
            <a:r>
              <a:rPr lang="fr-FR" sz="1200" dirty="0" smtClean="0"/>
              <a:t>Mais aussi 15% de vaches</a:t>
            </a:r>
            <a:endParaRPr lang="fr-FR" sz="1200" dirty="0"/>
          </a:p>
        </p:txBody>
      </p:sp>
      <p:sp>
        <p:nvSpPr>
          <p:cNvPr id="66" name="ZoneTexte 65"/>
          <p:cNvSpPr txBox="1"/>
          <p:nvPr/>
        </p:nvSpPr>
        <p:spPr>
          <a:xfrm>
            <a:off x="4464496" y="3140968"/>
            <a:ext cx="11156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smtClean="0"/>
              <a:t>Bassin Limousin</a:t>
            </a:r>
            <a:r>
              <a:rPr lang="fr-FR" sz="1200" dirty="0" smtClean="0"/>
              <a:t> :</a:t>
            </a:r>
          </a:p>
          <a:p>
            <a:pPr algn="ctr"/>
            <a:r>
              <a:rPr lang="fr-FR" sz="1200" b="1" dirty="0" smtClean="0"/>
              <a:t>77%</a:t>
            </a:r>
            <a:r>
              <a:rPr lang="fr-FR" sz="1200" dirty="0" smtClean="0"/>
              <a:t> de broutards</a:t>
            </a:r>
            <a:endParaRPr lang="fr-FR" sz="1200" dirty="0"/>
          </a:p>
        </p:txBody>
      </p:sp>
      <p:sp>
        <p:nvSpPr>
          <p:cNvPr id="67" name="ZoneTexte 66"/>
          <p:cNvSpPr txBox="1"/>
          <p:nvPr/>
        </p:nvSpPr>
        <p:spPr>
          <a:xfrm>
            <a:off x="7020272" y="4005064"/>
            <a:ext cx="1705969" cy="83099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smtClean="0"/>
              <a:t>Bassin Sud</a:t>
            </a:r>
            <a:r>
              <a:rPr lang="fr-FR" sz="1200" dirty="0" smtClean="0"/>
              <a:t> :</a:t>
            </a:r>
          </a:p>
          <a:p>
            <a:pPr algn="ctr"/>
            <a:r>
              <a:rPr lang="fr-FR" sz="1200" b="1" dirty="0" smtClean="0"/>
              <a:t>56%</a:t>
            </a:r>
            <a:r>
              <a:rPr lang="fr-FR" sz="1200" dirty="0" smtClean="0"/>
              <a:t> de broutards </a:t>
            </a:r>
            <a:br>
              <a:rPr lang="fr-FR" sz="1200" dirty="0" smtClean="0"/>
            </a:br>
            <a:r>
              <a:rPr lang="fr-FR" sz="1200" dirty="0" smtClean="0"/>
              <a:t>et surtout ¼ de veaux -6 mois</a:t>
            </a:r>
            <a:endParaRPr lang="fr-FR" sz="1200" dirty="0"/>
          </a:p>
        </p:txBody>
      </p:sp>
      <p:grpSp>
        <p:nvGrpSpPr>
          <p:cNvPr id="69" name="Groupe 68"/>
          <p:cNvGrpSpPr/>
          <p:nvPr/>
        </p:nvGrpSpPr>
        <p:grpSpPr>
          <a:xfrm>
            <a:off x="4464496" y="1052736"/>
            <a:ext cx="360040" cy="360040"/>
            <a:chOff x="4427984" y="620688"/>
            <a:chExt cx="360040" cy="360040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 rot="10800000">
            <a:off x="8604448" y="4725144"/>
            <a:ext cx="360040" cy="360040"/>
            <a:chOff x="4427984" y="620688"/>
            <a:chExt cx="360040" cy="36004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ZoneTexte 74"/>
          <p:cNvSpPr txBox="1"/>
          <p:nvPr/>
        </p:nvSpPr>
        <p:spPr>
          <a:xfrm>
            <a:off x="539552" y="764704"/>
            <a:ext cx="322025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Une spécialisation naisseur avec des exploitations de plus en plus grandes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12540" y="1628800"/>
            <a:ext cx="322025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Un recul de l’engraissement</a:t>
            </a:r>
          </a:p>
        </p:txBody>
      </p:sp>
      <p:sp>
        <p:nvSpPr>
          <p:cNvPr id="77" name="Flèche vers le bas 76"/>
          <p:cNvSpPr/>
          <p:nvPr/>
        </p:nvSpPr>
        <p:spPr>
          <a:xfrm>
            <a:off x="1835696" y="1916832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467544" y="2492896"/>
            <a:ext cx="32202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PLUS ENGRAISSER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67544" y="2924944"/>
            <a:ext cx="32202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INVESTISSEMENTS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249541" y="3356992"/>
            <a:ext cx="380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contractualisation, marché à terme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t="12784" r="19793" b="8929"/>
          <a:stretch/>
        </p:blipFill>
        <p:spPr bwMode="auto">
          <a:xfrm>
            <a:off x="215013" y="3856656"/>
            <a:ext cx="4015012" cy="29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54659"/>
              </p:ext>
            </p:extLst>
          </p:nvPr>
        </p:nvGraphicFramePr>
        <p:xfrm>
          <a:off x="611559" y="1124744"/>
          <a:ext cx="7416825" cy="5093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r>
                        <a:rPr lang="fr-FR" dirty="0" smtClean="0"/>
                        <a:t>ACCOMPAGNER LES TRASMISSIONS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DEVELOPPER DES MECANISMES</a:t>
                      </a:r>
                      <a:r>
                        <a:rPr lang="fr-FR" baseline="0" dirty="0" smtClean="0"/>
                        <a:t> (FINANCIERS) POUR LIMITER LES APPORTS PERSONNELS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4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659687" cy="1168400"/>
          </a:xfrm>
        </p:spPr>
        <p:txBody>
          <a:bodyPr/>
          <a:lstStyle/>
          <a:p>
            <a:r>
              <a:rPr lang="fr-FR" b="1" dirty="0" smtClean="0"/>
              <a:t>Les marches</a:t>
            </a:r>
            <a:r>
              <a:rPr lang="fr-FR" dirty="0" smtClean="0"/>
              <a:t>: PRODUIRE OK, MAIS POUR QUELLE DEMANDE?  QUELS ATOUTS DE LA ZONE  CHAROLAISE?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9789"/>
              </p:ext>
            </p:extLst>
          </p:nvPr>
        </p:nvGraphicFramePr>
        <p:xfrm>
          <a:off x="1547664" y="3718662"/>
          <a:ext cx="5724127" cy="313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6009344" y="4509120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012160" y="530120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14976" y="6237312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" name="ZoneTexte 1"/>
          <p:cNvSpPr txBox="1"/>
          <p:nvPr/>
        </p:nvSpPr>
        <p:spPr>
          <a:xfrm>
            <a:off x="2267746" y="1196752"/>
            <a:ext cx="3816422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1 043 000 </a:t>
            </a:r>
            <a:r>
              <a:rPr lang="fr-FR" sz="2000" dirty="0" smtClean="0"/>
              <a:t>animaux produits/an</a:t>
            </a:r>
            <a:endParaRPr lang="fr-FR" sz="2000" dirty="0"/>
          </a:p>
        </p:txBody>
      </p:sp>
      <p:sp>
        <p:nvSpPr>
          <p:cNvPr id="3" name="Ellipse 2"/>
          <p:cNvSpPr/>
          <p:nvPr/>
        </p:nvSpPr>
        <p:spPr>
          <a:xfrm>
            <a:off x="1547664" y="2636912"/>
            <a:ext cx="2160240" cy="22824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658 000</a:t>
            </a:r>
            <a:endParaRPr lang="fr-FR" sz="2400" b="1" dirty="0"/>
          </a:p>
        </p:txBody>
      </p:sp>
      <p:cxnSp>
        <p:nvCxnSpPr>
          <p:cNvPr id="5" name="Connecteur en angle 4"/>
          <p:cNvCxnSpPr>
            <a:stCxn id="2" idx="2"/>
            <a:endCxn id="3" idx="0"/>
          </p:cNvCxnSpPr>
          <p:nvPr/>
        </p:nvCxnSpPr>
        <p:spPr>
          <a:xfrm rot="5400000">
            <a:off x="2881846" y="1342801"/>
            <a:ext cx="1040050" cy="154817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278172" y="5207386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MAIGRES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4916167" y="3356992"/>
            <a:ext cx="1744065" cy="15623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385 000</a:t>
            </a:r>
            <a:endParaRPr lang="fr-FR" sz="2400" b="1" dirty="0"/>
          </a:p>
        </p:txBody>
      </p:sp>
      <p:cxnSp>
        <p:nvCxnSpPr>
          <p:cNvPr id="16" name="Connecteur en angle 15"/>
          <p:cNvCxnSpPr>
            <a:stCxn id="2" idx="2"/>
            <a:endCxn id="15" idx="0"/>
          </p:cNvCxnSpPr>
          <p:nvPr/>
        </p:nvCxnSpPr>
        <p:spPr>
          <a:xfrm rot="16200000" flipH="1">
            <a:off x="4102013" y="1670805"/>
            <a:ext cx="1760130" cy="1612243"/>
          </a:xfrm>
          <a:prstGeom prst="bentConnector3">
            <a:avLst>
              <a:gd name="adj1" fmla="val 289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29208" y="52522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88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 pour le maigres: approches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8" name="Ellipse 7"/>
          <p:cNvSpPr/>
          <p:nvPr/>
        </p:nvSpPr>
        <p:spPr>
          <a:xfrm>
            <a:off x="35496" y="2564904"/>
            <a:ext cx="1800200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658 000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771800" y="764704"/>
            <a:ext cx="2525792" cy="1754326"/>
          </a:xfrm>
          <a:prstGeom prst="rect">
            <a:avLst/>
          </a:prstGeom>
          <a:ln>
            <a:solidFill>
              <a:srgbClr val="1F97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Italien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 160-300 kg</a:t>
            </a:r>
          </a:p>
          <a:p>
            <a:pPr algn="ctr"/>
            <a:r>
              <a:rPr lang="fr-FR" dirty="0" smtClean="0"/>
              <a:t>Broutards  &gt; 300 kg</a:t>
            </a:r>
          </a:p>
          <a:p>
            <a:pPr algn="ctr"/>
            <a:r>
              <a:rPr lang="fr-FR" dirty="0" err="1" smtClean="0"/>
              <a:t>Broutardes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24128" y="908720"/>
            <a:ext cx="252135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Marchés principaux atones voire  en régression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17075" y="3967896"/>
            <a:ext cx="25805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Espagnol</a:t>
            </a:r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 160-300 kg</a:t>
            </a:r>
          </a:p>
          <a:p>
            <a:pPr algn="ctr"/>
            <a:r>
              <a:rPr lang="fr-FR" dirty="0" smtClean="0"/>
              <a:t>Laitonnes/</a:t>
            </a:r>
            <a:r>
              <a:rPr lang="fr-FR" dirty="0" err="1" smtClean="0"/>
              <a:t>Broutardes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28342" y="2564904"/>
            <a:ext cx="256925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Français</a:t>
            </a:r>
          </a:p>
          <a:p>
            <a:pPr algn="ctr"/>
            <a:r>
              <a:rPr lang="fr-FR" dirty="0" smtClean="0"/>
              <a:t>Veaux</a:t>
            </a:r>
          </a:p>
          <a:p>
            <a:pPr algn="ctr"/>
            <a:r>
              <a:rPr lang="fr-FR" dirty="0" smtClean="0"/>
              <a:t>Vaches</a:t>
            </a:r>
          </a:p>
          <a:p>
            <a:pPr algn="ctr"/>
            <a:r>
              <a:rPr lang="fr-FR" dirty="0" smtClean="0"/>
              <a:t>Broutards</a:t>
            </a: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>
            <a:off x="1257300" y="1733550"/>
            <a:ext cx="1543050" cy="933450"/>
          </a:xfrm>
          <a:custGeom>
            <a:avLst/>
            <a:gdLst>
              <a:gd name="connsiteX0" fmla="*/ 0 w 1543050"/>
              <a:gd name="connsiteY0" fmla="*/ 933450 h 933450"/>
              <a:gd name="connsiteX1" fmla="*/ 571500 w 1543050"/>
              <a:gd name="connsiteY1" fmla="*/ 209550 h 933450"/>
              <a:gd name="connsiteX2" fmla="*/ 1543050 w 1543050"/>
              <a:gd name="connsiteY2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933450">
                <a:moveTo>
                  <a:pt x="0" y="933450"/>
                </a:moveTo>
                <a:cubicBezTo>
                  <a:pt x="157162" y="649287"/>
                  <a:pt x="314325" y="365125"/>
                  <a:pt x="571500" y="209550"/>
                </a:cubicBezTo>
                <a:cubicBezTo>
                  <a:pt x="828675" y="53975"/>
                  <a:pt x="1185862" y="26987"/>
                  <a:pt x="1543050" y="0"/>
                </a:cubicBezTo>
              </a:path>
            </a:pathLst>
          </a:custGeom>
          <a:noFill/>
          <a:ln w="127000">
            <a:solidFill>
              <a:srgbClr val="1F971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606871" cy="40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98" y="3068960"/>
            <a:ext cx="439881" cy="29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83" y="4293095"/>
            <a:ext cx="342778" cy="2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 rot="20282729">
            <a:off x="1080522" y="1446517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430 à 490 000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 rot="21207142">
            <a:off x="1473472" y="2380238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90 à 120 000</a:t>
            </a:r>
            <a:endParaRPr lang="fr-FR" b="1" dirty="0"/>
          </a:p>
        </p:txBody>
      </p:sp>
      <p:sp>
        <p:nvSpPr>
          <p:cNvPr id="19" name="Forme libre 18"/>
          <p:cNvSpPr/>
          <p:nvPr/>
        </p:nvSpPr>
        <p:spPr>
          <a:xfrm>
            <a:off x="1515086" y="4114800"/>
            <a:ext cx="1190014" cy="533400"/>
          </a:xfrm>
          <a:custGeom>
            <a:avLst/>
            <a:gdLst>
              <a:gd name="connsiteX0" fmla="*/ 0 w 1028700"/>
              <a:gd name="connsiteY0" fmla="*/ 0 h 533400"/>
              <a:gd name="connsiteX1" fmla="*/ 266700 w 1028700"/>
              <a:gd name="connsiteY1" fmla="*/ 361950 h 533400"/>
              <a:gd name="connsiteX2" fmla="*/ 1028700 w 10287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533400">
                <a:moveTo>
                  <a:pt x="0" y="0"/>
                </a:moveTo>
                <a:cubicBezTo>
                  <a:pt x="47625" y="136525"/>
                  <a:pt x="95250" y="273050"/>
                  <a:pt x="266700" y="361950"/>
                </a:cubicBezTo>
                <a:cubicBezTo>
                  <a:pt x="438150" y="450850"/>
                  <a:pt x="914400" y="517525"/>
                  <a:pt x="1028700" y="5334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 rot="969906">
            <a:off x="1284205" y="454354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&lt; 30 000</a:t>
            </a:r>
            <a:endParaRPr lang="fr-FR" b="1" dirty="0"/>
          </a:p>
        </p:txBody>
      </p:sp>
      <p:sp>
        <p:nvSpPr>
          <p:cNvPr id="20" name="Forme libre 19"/>
          <p:cNvSpPr/>
          <p:nvPr/>
        </p:nvSpPr>
        <p:spPr>
          <a:xfrm>
            <a:off x="1847850" y="3067050"/>
            <a:ext cx="895350" cy="285750"/>
          </a:xfrm>
          <a:custGeom>
            <a:avLst/>
            <a:gdLst>
              <a:gd name="connsiteX0" fmla="*/ 0 w 895350"/>
              <a:gd name="connsiteY0" fmla="*/ 285750 h 285750"/>
              <a:gd name="connsiteX1" fmla="*/ 647700 w 895350"/>
              <a:gd name="connsiteY1" fmla="*/ 133350 h 285750"/>
              <a:gd name="connsiteX2" fmla="*/ 895350 w 89535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285750">
                <a:moveTo>
                  <a:pt x="0" y="285750"/>
                </a:moveTo>
                <a:cubicBezTo>
                  <a:pt x="249237" y="233362"/>
                  <a:pt x="498475" y="180975"/>
                  <a:pt x="647700" y="133350"/>
                </a:cubicBezTo>
                <a:cubicBezTo>
                  <a:pt x="796925" y="85725"/>
                  <a:pt x="846137" y="42862"/>
                  <a:pt x="895350" y="0"/>
                </a:cubicBezTo>
              </a:path>
            </a:pathLst>
          </a:custGeom>
          <a:noFill/>
          <a:ln w="57150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717075" y="5642664"/>
            <a:ext cx="25805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Pays Tiers</a:t>
            </a:r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724128" y="1832566"/>
            <a:ext cx="252135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Demande italienne  qui évolue: femelles, broutards plus lourds, volumes en baisse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727993" y="4267200"/>
            <a:ext cx="2015207" cy="1752600"/>
          </a:xfrm>
          <a:custGeom>
            <a:avLst/>
            <a:gdLst>
              <a:gd name="connsiteX0" fmla="*/ 14957 w 2015207"/>
              <a:gd name="connsiteY0" fmla="*/ 0 h 1752600"/>
              <a:gd name="connsiteX1" fmla="*/ 110207 w 2015207"/>
              <a:gd name="connsiteY1" fmla="*/ 971550 h 1752600"/>
              <a:gd name="connsiteX2" fmla="*/ 834107 w 2015207"/>
              <a:gd name="connsiteY2" fmla="*/ 1600200 h 1752600"/>
              <a:gd name="connsiteX3" fmla="*/ 2015207 w 2015207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207" h="1752600">
                <a:moveTo>
                  <a:pt x="14957" y="0"/>
                </a:moveTo>
                <a:cubicBezTo>
                  <a:pt x="-5681" y="352425"/>
                  <a:pt x="-26318" y="704850"/>
                  <a:pt x="110207" y="971550"/>
                </a:cubicBezTo>
                <a:cubicBezTo>
                  <a:pt x="246732" y="1238250"/>
                  <a:pt x="516607" y="1470025"/>
                  <a:pt x="834107" y="1600200"/>
                </a:cubicBezTo>
                <a:cubicBezTo>
                  <a:pt x="1151607" y="1730375"/>
                  <a:pt x="1583407" y="1741487"/>
                  <a:pt x="2015207" y="17526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 rot="442329">
            <a:off x="1160380" y="602629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&lt; 30 000</a:t>
            </a:r>
            <a:endParaRPr lang="fr-FR" b="1" dirty="0"/>
          </a:p>
        </p:txBody>
      </p:sp>
      <p:sp>
        <p:nvSpPr>
          <p:cNvPr id="22" name="Flèche vers le bas 21"/>
          <p:cNvSpPr/>
          <p:nvPr/>
        </p:nvSpPr>
        <p:spPr>
          <a:xfrm>
            <a:off x="6541089" y="2930586"/>
            <a:ext cx="864096" cy="94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724128" y="3959423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ADAPTER L’OFFRE FACE A L’EVOLUTION DES MARCHES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724128" y="4691236"/>
            <a:ext cx="252135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CRÉER DES FLUX COMMERCIAUX VERS PAYS TIERS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723052" y="5642084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RETOUR VERS LE MARCHE Français?</a:t>
            </a:r>
          </a:p>
        </p:txBody>
      </p:sp>
    </p:spTree>
    <p:extLst>
      <p:ext uri="{BB962C8B-B14F-4D97-AF65-F5344CB8AC3E}">
        <p14:creationId xmlns:p14="http://schemas.microsoft.com/office/powerpoint/2010/main" val="277740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 pour les animaux finis approches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9" name="Ellipse 28"/>
          <p:cNvSpPr/>
          <p:nvPr/>
        </p:nvSpPr>
        <p:spPr>
          <a:xfrm>
            <a:off x="1553766" y="764024"/>
            <a:ext cx="1744065" cy="15623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385 000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462545" y="1910780"/>
            <a:ext cx="1713931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Export</a:t>
            </a:r>
          </a:p>
          <a:p>
            <a:pPr algn="ctr"/>
            <a:r>
              <a:rPr lang="fr-FR" dirty="0" smtClean="0"/>
              <a:t>Boucherie Hallal</a:t>
            </a:r>
          </a:p>
          <a:p>
            <a:pPr algn="ctr"/>
            <a:r>
              <a:rPr lang="fr-FR" dirty="0" smtClean="0"/>
              <a:t>GMS</a:t>
            </a:r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3923928" y="2780928"/>
            <a:ext cx="216024" cy="7200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436097" y="3009726"/>
            <a:ext cx="1766830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France : </a:t>
            </a:r>
            <a:r>
              <a:rPr lang="fr-FR" b="1" dirty="0" smtClean="0">
                <a:solidFill>
                  <a:schemeClr val="bg1"/>
                </a:solidFill>
              </a:rPr>
              <a:t>GMS</a:t>
            </a:r>
            <a:r>
              <a:rPr lang="fr-FR" dirty="0" smtClean="0">
                <a:solidFill>
                  <a:schemeClr val="bg1"/>
                </a:solidFill>
              </a:rPr>
              <a:t>, Boucherie, RHD, Industrie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436097" y="4146638"/>
            <a:ext cx="176683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GMS (</a:t>
            </a:r>
            <a:r>
              <a:rPr lang="fr-FR" b="1" dirty="0" err="1" smtClean="0">
                <a:solidFill>
                  <a:schemeClr val="bg1"/>
                </a:solidFill>
              </a:rPr>
              <a:t>trad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Boucherie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09646" y="4851047"/>
            <a:ext cx="17668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Boucherie</a:t>
            </a:r>
          </a:p>
          <a:p>
            <a:pPr algn="ctr"/>
            <a:r>
              <a:rPr lang="fr-FR" b="1" dirty="0"/>
              <a:t>GMS (</a:t>
            </a:r>
            <a:r>
              <a:rPr lang="fr-FR" b="1" dirty="0" err="1"/>
              <a:t>trad</a:t>
            </a:r>
            <a:r>
              <a:rPr lang="fr-FR" b="1" dirty="0" smtClean="0"/>
              <a:t>)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2" y="2747828"/>
            <a:ext cx="45847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>
            <a:stCxn id="3" idx="1"/>
          </p:cNvCxnSpPr>
          <p:nvPr/>
        </p:nvCxnSpPr>
        <p:spPr>
          <a:xfrm flipH="1">
            <a:off x="3923928" y="2372445"/>
            <a:ext cx="1538617" cy="6965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23" idx="1"/>
          </p:cNvCxnSpPr>
          <p:nvPr/>
        </p:nvCxnSpPr>
        <p:spPr>
          <a:xfrm flipH="1">
            <a:off x="3923929" y="3471391"/>
            <a:ext cx="1512168" cy="146774"/>
          </a:xfrm>
          <a:prstGeom prst="straightConnector1">
            <a:avLst/>
          </a:prstGeom>
          <a:ln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6" idx="1"/>
          </p:cNvCxnSpPr>
          <p:nvPr/>
        </p:nvCxnSpPr>
        <p:spPr>
          <a:xfrm flipH="1">
            <a:off x="3923928" y="4469804"/>
            <a:ext cx="1512169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0" idx="1"/>
          </p:cNvCxnSpPr>
          <p:nvPr/>
        </p:nvCxnSpPr>
        <p:spPr>
          <a:xfrm flipH="1" flipV="1">
            <a:off x="3923928" y="4590509"/>
            <a:ext cx="1485718" cy="58370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425970" y="5590981"/>
            <a:ext cx="1766830" cy="646331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GMS</a:t>
            </a:r>
          </a:p>
          <a:p>
            <a:pPr algn="ctr"/>
            <a:r>
              <a:rPr lang="fr-FR" b="1" dirty="0" smtClean="0"/>
              <a:t>Industrie</a:t>
            </a:r>
            <a:endParaRPr lang="fr-FR" dirty="0"/>
          </a:p>
        </p:txBody>
      </p:sp>
      <p:cxnSp>
        <p:nvCxnSpPr>
          <p:cNvPr id="28" name="Connecteur droit avec flèche 27"/>
          <p:cNvCxnSpPr>
            <a:stCxn id="25" idx="1"/>
          </p:cNvCxnSpPr>
          <p:nvPr/>
        </p:nvCxnSpPr>
        <p:spPr>
          <a:xfrm flipH="1" flipV="1">
            <a:off x="3887353" y="4851047"/>
            <a:ext cx="1538617" cy="10631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5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Enjeux par débouchés: à valider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2" name="Flèche vers le bas 21"/>
          <p:cNvSpPr/>
          <p:nvPr/>
        </p:nvSpPr>
        <p:spPr>
          <a:xfrm>
            <a:off x="3530817" y="2930586"/>
            <a:ext cx="864096" cy="94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721237" y="3959423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ADAPTER L’OFFRE FACE A L’EVOLUTION DES MARCHES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721237" y="4715222"/>
            <a:ext cx="252135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RENFORCER LA CAPACITE COMMERCIALE DES OPERATEURS POUR LES MARCHES PORTEURS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5531" y="4530556"/>
            <a:ext cx="216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Pour chaque marché:</a:t>
            </a:r>
            <a:endParaRPr lang="fr-FR" i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86674"/>
              </p:ext>
            </p:extLst>
          </p:nvPr>
        </p:nvGraphicFramePr>
        <p:xfrm>
          <a:off x="179512" y="903666"/>
          <a:ext cx="7918176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96"/>
                <a:gridCol w="1319696"/>
                <a:gridCol w="1319696"/>
                <a:gridCol w="1319696"/>
                <a:gridCol w="1319696"/>
                <a:gridCol w="13196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Marché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Boucherie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Export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Industrie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RHD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Importance pour le Charolais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+/-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Dynamique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= voir 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-- (</a:t>
                      </a:r>
                      <a:r>
                        <a:rPr lang="fr-FR" sz="1400" dirty="0" err="1" smtClean="0"/>
                        <a:t>trad</a:t>
                      </a:r>
                      <a:r>
                        <a:rPr lang="fr-FR" sz="1400" dirty="0" smtClean="0"/>
                        <a:t> GMS OK)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 et – (fluctuations)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+/-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+/-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Adéquation offre/demande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+/- voire –</a:t>
                      </a:r>
                    </a:p>
                    <a:p>
                      <a:pPr algn="ctr"/>
                      <a:r>
                        <a:rPr lang="fr-FR" sz="1400" dirty="0" smtClean="0"/>
                        <a:t>(poids)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</a:t>
                      </a:r>
                    </a:p>
                    <a:p>
                      <a:pPr algn="ctr"/>
                      <a:r>
                        <a:rPr lang="fr-FR" sz="1400" dirty="0" smtClean="0"/>
                        <a:t>(prix)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</a:t>
                      </a:r>
                    </a:p>
                    <a:p>
                      <a:pPr algn="ctr"/>
                      <a:r>
                        <a:rPr lang="fr-FR" sz="1400" dirty="0" smtClean="0"/>
                        <a:t>(prix)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577408" y="389786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Prix, volumes, conformation, race?</a:t>
            </a:r>
            <a:endParaRPr lang="fr-FR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580112" y="460493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Marque, appui commercial collectif sur des marchés difficile à pénétrer….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728367" y="5787261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FACE A UN MARCHE MATURE, INNOVER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80112" y="58679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Appui à l’innovation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4611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1196752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TEMPS 1 - Rappel des règles du « jeu »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TEMPS 2 - Analyse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 production</a:t>
            </a:r>
          </a:p>
          <a:p>
            <a:pPr>
              <a:buFontTx/>
              <a:buChar char="-"/>
            </a:pPr>
            <a:r>
              <a:rPr lang="fr-FR" dirty="0" smtClean="0"/>
              <a:t>Les marchés</a:t>
            </a:r>
          </a:p>
          <a:p>
            <a:pPr>
              <a:buFontTx/>
              <a:buChar char="-"/>
            </a:pPr>
            <a:r>
              <a:rPr lang="fr-FR" dirty="0" smtClean="0"/>
              <a:t>Les outils de transformation</a:t>
            </a:r>
          </a:p>
          <a:p>
            <a:pPr>
              <a:buFontTx/>
              <a:buChar char="-"/>
            </a:pPr>
            <a:r>
              <a:rPr lang="fr-FR" dirty="0" smtClean="0"/>
              <a:t>Les scénarios de demain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TEMPS 3- Synthèse et hiérarchisation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96561"/>
              </p:ext>
            </p:extLst>
          </p:nvPr>
        </p:nvGraphicFramePr>
        <p:xfrm>
          <a:off x="611559" y="1124744"/>
          <a:ext cx="7416825" cy="417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659687" cy="1168400"/>
          </a:xfrm>
        </p:spPr>
        <p:txBody>
          <a:bodyPr/>
          <a:lstStyle/>
          <a:p>
            <a:r>
              <a:rPr lang="fr-FR" b="1" dirty="0" smtClean="0"/>
              <a:t>LA TRANSFORMATION</a:t>
            </a:r>
            <a:r>
              <a:rPr lang="fr-FR" dirty="0" smtClean="0"/>
              <a:t>: DES CAPACITES INDUSTRIELLES FORTES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13760"/>
              </p:ext>
            </p:extLst>
          </p:nvPr>
        </p:nvGraphicFramePr>
        <p:xfrm>
          <a:off x="1410244" y="4509120"/>
          <a:ext cx="5724127" cy="140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5868144" y="530120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</a:t>
            </a:r>
            <a:endParaRPr lang="fr-FR"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3" name="Espace réservé du contenu 5" descr="Carte abattages Franc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93" t="14501" r="36858" b="7991"/>
          <a:stretch>
            <a:fillRect/>
          </a:stretch>
        </p:blipFill>
        <p:spPr>
          <a:xfrm>
            <a:off x="6012159" y="509771"/>
            <a:ext cx="2304257" cy="230425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01859"/>
            <a:ext cx="24536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26"/>
          <p:cNvCxnSpPr/>
          <p:nvPr/>
        </p:nvCxnSpPr>
        <p:spPr>
          <a:xfrm>
            <a:off x="4355976" y="2453987"/>
            <a:ext cx="1224136" cy="1728192"/>
          </a:xfrm>
          <a:prstGeom prst="line">
            <a:avLst/>
          </a:prstGeom>
          <a:ln cap="rnd">
            <a:solidFill>
              <a:schemeClr val="tx1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Image 23" descr="Carte abattages France2.png"/>
          <p:cNvPicPr>
            <a:picLocks noChangeAspect="1"/>
          </p:cNvPicPr>
          <p:nvPr/>
        </p:nvPicPr>
        <p:blipFill>
          <a:blip r:embed="rId2" cstate="print"/>
          <a:srcRect l="68595" t="11852" b="54381"/>
          <a:stretch>
            <a:fillRect/>
          </a:stretch>
        </p:blipFill>
        <p:spPr>
          <a:xfrm>
            <a:off x="6588224" y="2814027"/>
            <a:ext cx="1728192" cy="131492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467544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048672" y="797803"/>
            <a:ext cx="1224136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 rot="18773279">
            <a:off x="6855047" y="1498282"/>
            <a:ext cx="1331715" cy="822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 rot="1200310">
            <a:off x="7056784" y="653787"/>
            <a:ext cx="125963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 rot="1567345">
            <a:off x="6408712" y="2165955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8"/>
          <p:cNvSpPr txBox="1">
            <a:spLocks/>
          </p:cNvSpPr>
          <p:nvPr/>
        </p:nvSpPr>
        <p:spPr>
          <a:xfrm>
            <a:off x="251520" y="2017583"/>
            <a:ext cx="2592288" cy="2112333"/>
          </a:xfrm>
          <a:prstGeom prst="rect">
            <a:avLst/>
          </a:prstGeom>
          <a:solidFill>
            <a:srgbClr val="FFC000"/>
          </a:solidFill>
          <a:ln w="22225">
            <a:noFill/>
            <a:prstDash val="sysDash"/>
          </a:ln>
        </p:spPr>
        <p:txBody>
          <a:bodyPr/>
          <a:lstStyle/>
          <a:p>
            <a:pPr marL="271463" marR="0" lvl="0" indent="-271463" algn="ctr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lang="fr-FR" sz="1300" b="1" u="sng" kern="0" dirty="0" smtClean="0"/>
              <a:t>Charolais</a:t>
            </a:r>
            <a:r>
              <a:rPr lang="fr-FR" sz="1300" b="1" u="sng" kern="0" dirty="0" smtClean="0">
                <a:latin typeface="+mn-lt"/>
                <a:cs typeface="+mn-cs"/>
              </a:rPr>
              <a:t> </a:t>
            </a:r>
            <a:r>
              <a:rPr lang="fr-FR" sz="1300" b="1" kern="0" dirty="0" smtClean="0">
                <a:latin typeface="+mn-lt"/>
                <a:cs typeface="+mn-cs"/>
              </a:rPr>
              <a:t>(2010):</a:t>
            </a: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endParaRPr kumimoji="0" lang="fr-FR" sz="13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outils puissants, avec 2 groupes industriels et coopératifs d’envergure et des acteurs challengers dynamiques</a:t>
            </a: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endParaRPr kumimoji="0" lang="fr-FR" sz="13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lang="fr-FR" sz="1300" kern="0" dirty="0" smtClean="0"/>
              <a:t>Des approvisionnements en dehors de la zone allaitante (animaux de réforme)</a:t>
            </a:r>
            <a:endParaRPr kumimoji="0" lang="fr-FR" sz="13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6336704" y="1877923"/>
            <a:ext cx="72008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987824" y="3894147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Des outils</a:t>
            </a:r>
          </a:p>
          <a:p>
            <a:r>
              <a:rPr lang="fr-FR" sz="1200" i="1" dirty="0" smtClean="0"/>
              <a:t>plutôt « petits » et à tendance multi-espèces</a:t>
            </a:r>
            <a:endParaRPr lang="fr-FR" sz="1200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211960" y="7978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Des outils concentrant les volumes</a:t>
            </a:r>
            <a:endParaRPr lang="fr-FR" sz="1200" dirty="0"/>
          </a:p>
        </p:txBody>
      </p:sp>
      <p:sp>
        <p:nvSpPr>
          <p:cNvPr id="22" name="Ellipse 21"/>
          <p:cNvSpPr/>
          <p:nvPr/>
        </p:nvSpPr>
        <p:spPr>
          <a:xfrm rot="19844510">
            <a:off x="4435155" y="1471177"/>
            <a:ext cx="1473877" cy="1636156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31" name="Flèche vers le bas 30"/>
          <p:cNvSpPr/>
          <p:nvPr/>
        </p:nvSpPr>
        <p:spPr>
          <a:xfrm>
            <a:off x="1115616" y="4129916"/>
            <a:ext cx="864096" cy="94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22452" y="5138028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SECURISATION DES APPROVISIONNEMENTS?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993188" y="5873930"/>
            <a:ext cx="150812" cy="141287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04D1D-B4D9-4C46-8794-9BC0647D6514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764704"/>
            <a:ext cx="3234518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fr-FR" sz="2200" b="1" dirty="0" smtClean="0">
                <a:solidFill>
                  <a:schemeClr val="tx1"/>
                </a:solidFill>
              </a:rPr>
              <a:t>Composition des abattages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0454" r="19570" b="10318"/>
          <a:stretch/>
        </p:blipFill>
        <p:spPr bwMode="auto">
          <a:xfrm>
            <a:off x="1187624" y="1484784"/>
            <a:ext cx="6354528" cy="478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72000" y="5255622"/>
            <a:ext cx="824265" cy="200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700" dirty="0" smtClean="0"/>
              <a:t>ZONE CHAROLAIS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993188" y="5873930"/>
            <a:ext cx="150812" cy="141287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04D1D-B4D9-4C46-8794-9BC0647D6514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764704"/>
            <a:ext cx="3234518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fr-FR" sz="2200" b="1" dirty="0" smtClean="0">
                <a:solidFill>
                  <a:schemeClr val="tx1"/>
                </a:solidFill>
              </a:rPr>
              <a:t>Composition des abattages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0454" r="19347" b="10714"/>
          <a:stretch/>
        </p:blipFill>
        <p:spPr bwMode="auto">
          <a:xfrm>
            <a:off x="611560" y="1340768"/>
            <a:ext cx="6987409" cy="51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700063" y="4783861"/>
            <a:ext cx="824265" cy="200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700" dirty="0" smtClean="0"/>
              <a:t>ZONE CHAROLAIS</a:t>
            </a:r>
            <a:endParaRPr lang="fr-FR" sz="7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174132" y="5147418"/>
            <a:ext cx="274434" cy="200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700" dirty="0" smtClean="0"/>
              <a:t>ZC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9994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993188" y="5873930"/>
            <a:ext cx="150812" cy="141287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04D1D-B4D9-4C46-8794-9BC0647D6514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832" y="764704"/>
            <a:ext cx="7200800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Comparaison Abattages/production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61" name="Flèche vers le bas 60"/>
          <p:cNvSpPr/>
          <p:nvPr/>
        </p:nvSpPr>
        <p:spPr>
          <a:xfrm>
            <a:off x="3689902" y="5003247"/>
            <a:ext cx="684076" cy="730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530304" y="5873930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COMMENT PRENDRE LE RELAIS DU MINERAI LAITIER?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714940" y="5766208"/>
            <a:ext cx="252135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APPROVISIONNEMENTS DES OUTILS REGIONAUX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3968" y="4754165"/>
            <a:ext cx="113325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AUV+BOU</a:t>
            </a:r>
            <a:endParaRPr lang="fr-FR" dirty="0"/>
          </a:p>
        </p:txBody>
      </p:sp>
      <p:sp>
        <p:nvSpPr>
          <p:cNvPr id="29" name="Flèche droite 28"/>
          <p:cNvSpPr/>
          <p:nvPr/>
        </p:nvSpPr>
        <p:spPr>
          <a:xfrm rot="10800000">
            <a:off x="6693259" y="3645353"/>
            <a:ext cx="681099" cy="181148"/>
          </a:xfrm>
          <a:prstGeom prst="rightArrow">
            <a:avLst/>
          </a:prstGeom>
          <a:solidFill>
            <a:srgbClr val="1F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0800000">
            <a:off x="6588224" y="2204864"/>
            <a:ext cx="786135" cy="576064"/>
          </a:xfrm>
          <a:prstGeom prst="rightArrow">
            <a:avLst/>
          </a:prstGeom>
          <a:solidFill>
            <a:srgbClr val="1F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755126" y="137478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Solde des flux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5388459" cy="32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/>
          <p:cNvSpPr/>
          <p:nvPr/>
        </p:nvSpPr>
        <p:spPr>
          <a:xfrm>
            <a:off x="2953949" y="1340768"/>
            <a:ext cx="735953" cy="58021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1200" b="1" dirty="0" smtClean="0"/>
              <a:t>385 000</a:t>
            </a:r>
            <a:endParaRPr lang="fr-FR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5835255" y="2204864"/>
            <a:ext cx="588206" cy="576064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92 878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283968" y="1196752"/>
            <a:ext cx="964828" cy="72539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1200" b="1" dirty="0" smtClean="0"/>
              <a:t>456 000</a:t>
            </a:r>
            <a:endParaRPr lang="fr-FR" sz="1200" b="1" dirty="0"/>
          </a:p>
        </p:txBody>
      </p:sp>
      <p:sp>
        <p:nvSpPr>
          <p:cNvPr id="21" name="Ellipse 20"/>
          <p:cNvSpPr/>
          <p:nvPr/>
        </p:nvSpPr>
        <p:spPr>
          <a:xfrm>
            <a:off x="5675128" y="1339608"/>
            <a:ext cx="830221" cy="581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1200" b="1" dirty="0" smtClean="0"/>
              <a:t>282 000</a:t>
            </a:r>
            <a:endParaRPr lang="fr-FR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713527" y="4795175"/>
            <a:ext cx="774571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RA 2010</a:t>
            </a:r>
          </a:p>
          <a:p>
            <a:pPr algn="ctr"/>
            <a:r>
              <a:rPr lang="fr-FR" sz="1100" dirty="0" smtClean="0"/>
              <a:t>(07,42,69)</a:t>
            </a:r>
            <a:endParaRPr lang="fr-FR" sz="1100" dirty="0"/>
          </a:p>
        </p:txBody>
      </p:sp>
      <p:sp>
        <p:nvSpPr>
          <p:cNvPr id="23" name="Rectangle 22"/>
          <p:cNvSpPr/>
          <p:nvPr/>
        </p:nvSpPr>
        <p:spPr>
          <a:xfrm>
            <a:off x="5835255" y="3286942"/>
            <a:ext cx="588206" cy="27637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51 857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 rot="10800000">
            <a:off x="6627205" y="3158656"/>
            <a:ext cx="786135" cy="342352"/>
          </a:xfrm>
          <a:prstGeom prst="rightArrow">
            <a:avLst/>
          </a:prstGeom>
          <a:solidFill>
            <a:srgbClr val="1F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840026" y="3645353"/>
            <a:ext cx="588206" cy="13818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28 406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38204" y="2082793"/>
            <a:ext cx="588206" cy="69094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2 650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47340" y="2008712"/>
            <a:ext cx="588206" cy="6909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35255" y="3791954"/>
            <a:ext cx="588206" cy="69094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6 840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1718" y="3933056"/>
            <a:ext cx="588206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98 154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10800000">
            <a:off x="6621252" y="4022752"/>
            <a:ext cx="786135" cy="342352"/>
          </a:xfrm>
          <a:prstGeom prst="rightArrow">
            <a:avLst/>
          </a:prstGeom>
          <a:solidFill>
            <a:srgbClr val="1F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355976" y="5121368"/>
            <a:ext cx="1066516" cy="72539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800" b="1" dirty="0" smtClean="0"/>
              <a:t>Si 43 et 15 en moins:</a:t>
            </a:r>
          </a:p>
          <a:p>
            <a:pPr algn="ctr"/>
            <a:r>
              <a:rPr lang="fr-FR" sz="800" b="1" dirty="0" smtClean="0"/>
              <a:t>Veaux – 30 000</a:t>
            </a:r>
          </a:p>
          <a:p>
            <a:pPr algn="ctr"/>
            <a:r>
              <a:rPr lang="fr-FR" sz="800" b="1" dirty="0" smtClean="0"/>
              <a:t>GB: - 27 000 </a:t>
            </a:r>
          </a:p>
          <a:p>
            <a:pPr algn="ctr"/>
            <a:r>
              <a:rPr lang="fr-FR" sz="800" b="1" dirty="0" smtClean="0"/>
              <a:t>dont 50% de VR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635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4"/>
          <p:cNvGrpSpPr/>
          <p:nvPr/>
        </p:nvGrpSpPr>
        <p:grpSpPr>
          <a:xfrm>
            <a:off x="620858" y="431032"/>
            <a:ext cx="7299284" cy="6232661"/>
            <a:chOff x="0" y="0"/>
            <a:chExt cx="7378700" cy="66548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78700" cy="6654800"/>
            </a:xfrm>
            <a:prstGeom prst="rect">
              <a:avLst/>
            </a:prstGeom>
          </p:spPr>
        </p:pic>
        <p:sp>
          <p:nvSpPr>
            <p:cNvPr id="23" name="Forme libre 22"/>
            <p:cNvSpPr/>
            <p:nvPr/>
          </p:nvSpPr>
          <p:spPr>
            <a:xfrm>
              <a:off x="3665220" y="1778000"/>
              <a:ext cx="1310640" cy="2326640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4127500" y="2428879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73%</a:t>
              </a:r>
              <a:endParaRPr lang="fr-FR" sz="1400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309620" y="35458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3%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798060" y="29972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2</a:t>
              </a:r>
              <a:r>
                <a:rPr lang="fr-FR" sz="1400" dirty="0" smtClean="0">
                  <a:solidFill>
                    <a:schemeClr val="tx1"/>
                  </a:solidFill>
                </a:rPr>
                <a:t>%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288540" y="22961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2</a:t>
              </a:r>
              <a:r>
                <a:rPr lang="fr-FR" sz="1400" dirty="0" smtClean="0">
                  <a:solidFill>
                    <a:schemeClr val="tx1"/>
                  </a:solidFill>
                </a:rPr>
                <a:t>%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5306060" y="3027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2</a:t>
              </a:r>
              <a:r>
                <a:rPr lang="fr-FR" sz="1400" dirty="0" smtClean="0">
                  <a:solidFill>
                    <a:schemeClr val="tx1"/>
                  </a:solidFill>
                </a:rPr>
                <a:t>%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3487420" y="4551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2</a:t>
              </a:r>
              <a:r>
                <a:rPr lang="fr-FR" sz="1400" dirty="0" smtClean="0">
                  <a:solidFill>
                    <a:schemeClr val="tx1"/>
                  </a:solidFill>
                </a:rPr>
                <a:t>%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86" name="ZoneTexte 85"/>
          <p:cNvSpPr txBox="1"/>
          <p:nvPr/>
        </p:nvSpPr>
        <p:spPr>
          <a:xfrm>
            <a:off x="827584" y="764704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Carte : analyse des flux des Gros Bovins en 2010</a:t>
            </a:r>
            <a:endParaRPr lang="fr-FR" sz="1000" dirty="0"/>
          </a:p>
        </p:txBody>
      </p:sp>
      <p:sp>
        <p:nvSpPr>
          <p:cNvPr id="87" name="ZoneTexte 86"/>
          <p:cNvSpPr txBox="1"/>
          <p:nvPr/>
        </p:nvSpPr>
        <p:spPr>
          <a:xfrm>
            <a:off x="5292080" y="6453336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i="1" dirty="0" smtClean="0"/>
              <a:t>Source : BDNI, 2010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42425"/>
              </p:ext>
            </p:extLst>
          </p:nvPr>
        </p:nvGraphicFramePr>
        <p:xfrm>
          <a:off x="611559" y="1124744"/>
          <a:ext cx="7416825" cy="417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e 20"/>
          <p:cNvGrpSpPr/>
          <p:nvPr/>
        </p:nvGrpSpPr>
        <p:grpSpPr>
          <a:xfrm>
            <a:off x="1206148" y="2204864"/>
            <a:ext cx="6875793" cy="2232248"/>
            <a:chOff x="1134140" y="2516178"/>
            <a:chExt cx="6875793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1134140" y="3101534"/>
              <a:ext cx="6875793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ANNEXES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Données sur Marchés FAM du 29 janvier 2013 et documents issus des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 phases 1, 2 et 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128792" cy="555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1166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règles du jeu, les objectifs et les attendus</a:t>
            </a:r>
            <a:endParaRPr lang="fr-FR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23528" y="62068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3528" y="3068960"/>
            <a:ext cx="7848872" cy="1200329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Les règles du jeu :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3,5h de travail au total, esprit Groupe de Travail (pas de tabou, respect)</a:t>
            </a:r>
          </a:p>
          <a:p>
            <a:pPr algn="just">
              <a:buFontTx/>
              <a:buChar char="-"/>
            </a:pP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4365104"/>
            <a:ext cx="7848872" cy="1754326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objectifs :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Passer du diagnostic aux enjeux : un échange autour de la situation </a:t>
            </a:r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Identifier des orientations à partir des enjeux</a:t>
            </a:r>
          </a:p>
          <a:p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688628"/>
            <a:ext cx="7776864" cy="2308324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livrables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dirty="0" smtClean="0"/>
              <a:t>Identification des principaux enjeux (avec ou sans effet levier)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Définition des orientations opérationnelles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Pistes d’action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488832" cy="49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1507"/>
            <a:ext cx="7321624" cy="4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17/05/2013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76051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33</a:t>
            </a:fld>
            <a:endParaRPr lang="fr-FR"/>
          </a:p>
        </p:txBody>
      </p:sp>
      <p:grpSp>
        <p:nvGrpSpPr>
          <p:cNvPr id="7" name="Grouper 16"/>
          <p:cNvGrpSpPr/>
          <p:nvPr/>
        </p:nvGrpSpPr>
        <p:grpSpPr>
          <a:xfrm>
            <a:off x="3308973" y="3865598"/>
            <a:ext cx="2933010" cy="2753503"/>
            <a:chOff x="2540" y="101600"/>
            <a:chExt cx="7378700" cy="66548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" y="101600"/>
              <a:ext cx="7378700" cy="6654800"/>
            </a:xfrm>
            <a:prstGeom prst="rect">
              <a:avLst/>
            </a:prstGeom>
          </p:spPr>
        </p:pic>
        <p:sp>
          <p:nvSpPr>
            <p:cNvPr id="9" name="Forme libre 8"/>
            <p:cNvSpPr/>
            <p:nvPr/>
          </p:nvSpPr>
          <p:spPr>
            <a:xfrm>
              <a:off x="3139440" y="3799840"/>
              <a:ext cx="1351280" cy="1280160"/>
            </a:xfrm>
            <a:custGeom>
              <a:avLst/>
              <a:gdLst>
                <a:gd name="connsiteX0" fmla="*/ 914400 w 1351280"/>
                <a:gd name="connsiteY0" fmla="*/ 71120 h 1280160"/>
                <a:gd name="connsiteX1" fmla="*/ 711200 w 1351280"/>
                <a:gd name="connsiteY1" fmla="*/ 0 h 1280160"/>
                <a:gd name="connsiteX2" fmla="*/ 568960 w 1351280"/>
                <a:gd name="connsiteY2" fmla="*/ 81280 h 1280160"/>
                <a:gd name="connsiteX3" fmla="*/ 436880 w 1351280"/>
                <a:gd name="connsiteY3" fmla="*/ 294640 h 1280160"/>
                <a:gd name="connsiteX4" fmla="*/ 304800 w 1351280"/>
                <a:gd name="connsiteY4" fmla="*/ 335280 h 1280160"/>
                <a:gd name="connsiteX5" fmla="*/ 162560 w 1351280"/>
                <a:gd name="connsiteY5" fmla="*/ 274320 h 1280160"/>
                <a:gd name="connsiteX6" fmla="*/ 162560 w 1351280"/>
                <a:gd name="connsiteY6" fmla="*/ 386080 h 1280160"/>
                <a:gd name="connsiteX7" fmla="*/ 0 w 1351280"/>
                <a:gd name="connsiteY7" fmla="*/ 568960 h 1280160"/>
                <a:gd name="connsiteX8" fmla="*/ 0 w 1351280"/>
                <a:gd name="connsiteY8" fmla="*/ 660400 h 1280160"/>
                <a:gd name="connsiteX9" fmla="*/ 101600 w 1351280"/>
                <a:gd name="connsiteY9" fmla="*/ 751840 h 1280160"/>
                <a:gd name="connsiteX10" fmla="*/ 335280 w 1351280"/>
                <a:gd name="connsiteY10" fmla="*/ 680720 h 1280160"/>
                <a:gd name="connsiteX11" fmla="*/ 386080 w 1351280"/>
                <a:gd name="connsiteY11" fmla="*/ 812800 h 1280160"/>
                <a:gd name="connsiteX12" fmla="*/ 243840 w 1351280"/>
                <a:gd name="connsiteY12" fmla="*/ 975360 h 1280160"/>
                <a:gd name="connsiteX13" fmla="*/ 457200 w 1351280"/>
                <a:gd name="connsiteY13" fmla="*/ 1280160 h 1280160"/>
                <a:gd name="connsiteX14" fmla="*/ 670560 w 1351280"/>
                <a:gd name="connsiteY14" fmla="*/ 1249680 h 1280160"/>
                <a:gd name="connsiteX15" fmla="*/ 1016000 w 1351280"/>
                <a:gd name="connsiteY15" fmla="*/ 995680 h 1280160"/>
                <a:gd name="connsiteX16" fmla="*/ 1005840 w 1351280"/>
                <a:gd name="connsiteY16" fmla="*/ 782320 h 1280160"/>
                <a:gd name="connsiteX17" fmla="*/ 1219200 w 1351280"/>
                <a:gd name="connsiteY17" fmla="*/ 822960 h 1280160"/>
                <a:gd name="connsiteX18" fmla="*/ 1219200 w 1351280"/>
                <a:gd name="connsiteY18" fmla="*/ 822960 h 1280160"/>
                <a:gd name="connsiteX19" fmla="*/ 1310640 w 1351280"/>
                <a:gd name="connsiteY19" fmla="*/ 772160 h 1280160"/>
                <a:gd name="connsiteX20" fmla="*/ 1259840 w 1351280"/>
                <a:gd name="connsiteY20" fmla="*/ 629920 h 1280160"/>
                <a:gd name="connsiteX21" fmla="*/ 1259840 w 1351280"/>
                <a:gd name="connsiteY21" fmla="*/ 629920 h 1280160"/>
                <a:gd name="connsiteX22" fmla="*/ 1259840 w 1351280"/>
                <a:gd name="connsiteY22" fmla="*/ 629920 h 1280160"/>
                <a:gd name="connsiteX23" fmla="*/ 1351280 w 1351280"/>
                <a:gd name="connsiteY23" fmla="*/ 568960 h 1280160"/>
                <a:gd name="connsiteX24" fmla="*/ 1239520 w 1351280"/>
                <a:gd name="connsiteY24" fmla="*/ 416560 h 1280160"/>
                <a:gd name="connsiteX25" fmla="*/ 1127760 w 1351280"/>
                <a:gd name="connsiteY25" fmla="*/ 365760 h 1280160"/>
                <a:gd name="connsiteX26" fmla="*/ 995680 w 1351280"/>
                <a:gd name="connsiteY26" fmla="*/ 284480 h 1280160"/>
                <a:gd name="connsiteX27" fmla="*/ 914400 w 1351280"/>
                <a:gd name="connsiteY27" fmla="*/ 711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1280" h="1280160">
                  <a:moveTo>
                    <a:pt x="914400" y="71120"/>
                  </a:moveTo>
                  <a:lnTo>
                    <a:pt x="711200" y="0"/>
                  </a:lnTo>
                  <a:lnTo>
                    <a:pt x="568960" y="81280"/>
                  </a:lnTo>
                  <a:lnTo>
                    <a:pt x="436880" y="294640"/>
                  </a:lnTo>
                  <a:lnTo>
                    <a:pt x="304800" y="335280"/>
                  </a:lnTo>
                  <a:lnTo>
                    <a:pt x="162560" y="274320"/>
                  </a:lnTo>
                  <a:lnTo>
                    <a:pt x="162560" y="386080"/>
                  </a:lnTo>
                  <a:lnTo>
                    <a:pt x="0" y="568960"/>
                  </a:lnTo>
                  <a:lnTo>
                    <a:pt x="0" y="660400"/>
                  </a:lnTo>
                  <a:lnTo>
                    <a:pt x="101600" y="751840"/>
                  </a:lnTo>
                  <a:lnTo>
                    <a:pt x="335280" y="680720"/>
                  </a:lnTo>
                  <a:lnTo>
                    <a:pt x="386080" y="812800"/>
                  </a:lnTo>
                  <a:lnTo>
                    <a:pt x="243840" y="975360"/>
                  </a:lnTo>
                  <a:lnTo>
                    <a:pt x="457200" y="1280160"/>
                  </a:lnTo>
                  <a:lnTo>
                    <a:pt x="670560" y="1249680"/>
                  </a:lnTo>
                  <a:lnTo>
                    <a:pt x="1016000" y="995680"/>
                  </a:lnTo>
                  <a:lnTo>
                    <a:pt x="1005840" y="782320"/>
                  </a:lnTo>
                  <a:lnTo>
                    <a:pt x="1219200" y="822960"/>
                  </a:lnTo>
                  <a:lnTo>
                    <a:pt x="1219200" y="822960"/>
                  </a:lnTo>
                  <a:lnTo>
                    <a:pt x="1310640" y="77216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351280" y="568960"/>
                  </a:lnTo>
                  <a:lnTo>
                    <a:pt x="1239520" y="416560"/>
                  </a:lnTo>
                  <a:lnTo>
                    <a:pt x="1127760" y="365760"/>
                  </a:lnTo>
                  <a:lnTo>
                    <a:pt x="995680" y="284480"/>
                  </a:lnTo>
                  <a:lnTo>
                    <a:pt x="914400" y="7112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15360" y="4135120"/>
              <a:ext cx="751553" cy="52832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300" dirty="0" smtClean="0"/>
                <a:t>66%</a:t>
              </a:r>
              <a:endParaRPr lang="fr-FR" sz="30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261360" y="3698240"/>
              <a:ext cx="375920" cy="3454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/>
                <a:t>8</a:t>
              </a:r>
              <a:r>
                <a:rPr lang="fr-FR" sz="300" dirty="0" smtClean="0"/>
                <a:t>%</a:t>
              </a:r>
              <a:endParaRPr lang="fr-FR" sz="300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621280" y="431800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 smtClean="0"/>
                <a:t>4%</a:t>
              </a:r>
              <a:endParaRPr lang="fr-FR" sz="30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850640" y="301752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 smtClean="0"/>
                <a:t>4%</a:t>
              </a:r>
              <a:endParaRPr lang="fr-FR" sz="300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083560" y="44907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>
                  <a:solidFill>
                    <a:schemeClr val="tx1"/>
                  </a:solidFill>
                </a:rPr>
                <a:t>2</a:t>
              </a:r>
              <a:r>
                <a:rPr lang="fr-FR" sz="300" dirty="0" smtClean="0">
                  <a:solidFill>
                    <a:schemeClr val="tx1"/>
                  </a:solidFill>
                </a:rPr>
                <a:t>%</a:t>
              </a:r>
              <a:endParaRPr lang="fr-FR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r 3"/>
          <p:cNvGrpSpPr/>
          <p:nvPr/>
        </p:nvGrpSpPr>
        <p:grpSpPr>
          <a:xfrm>
            <a:off x="122347" y="3856044"/>
            <a:ext cx="3332015" cy="2754682"/>
            <a:chOff x="876300" y="101600"/>
            <a:chExt cx="7378700" cy="66548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101600"/>
              <a:ext cx="7378700" cy="6654800"/>
            </a:xfrm>
            <a:prstGeom prst="rect">
              <a:avLst/>
            </a:prstGeom>
          </p:spPr>
        </p:pic>
        <p:sp>
          <p:nvSpPr>
            <p:cNvPr id="17" name="Forme libre 16"/>
            <p:cNvSpPr/>
            <p:nvPr/>
          </p:nvSpPr>
          <p:spPr>
            <a:xfrm>
              <a:off x="3830320" y="3169920"/>
              <a:ext cx="833120" cy="975360"/>
            </a:xfrm>
            <a:custGeom>
              <a:avLst/>
              <a:gdLst>
                <a:gd name="connsiteX0" fmla="*/ 609600 w 833120"/>
                <a:gd name="connsiteY0" fmla="*/ 0 h 975360"/>
                <a:gd name="connsiteX1" fmla="*/ 457200 w 833120"/>
                <a:gd name="connsiteY1" fmla="*/ 50800 h 975360"/>
                <a:gd name="connsiteX2" fmla="*/ 314960 w 833120"/>
                <a:gd name="connsiteY2" fmla="*/ 71120 h 975360"/>
                <a:gd name="connsiteX3" fmla="*/ 314960 w 833120"/>
                <a:gd name="connsiteY3" fmla="*/ 71120 h 975360"/>
                <a:gd name="connsiteX4" fmla="*/ 152400 w 833120"/>
                <a:gd name="connsiteY4" fmla="*/ 30480 h 975360"/>
                <a:gd name="connsiteX5" fmla="*/ 40640 w 833120"/>
                <a:gd name="connsiteY5" fmla="*/ 182880 h 975360"/>
                <a:gd name="connsiteX6" fmla="*/ 91440 w 833120"/>
                <a:gd name="connsiteY6" fmla="*/ 284480 h 975360"/>
                <a:gd name="connsiteX7" fmla="*/ 0 w 833120"/>
                <a:gd name="connsiteY7" fmla="*/ 477520 h 975360"/>
                <a:gd name="connsiteX8" fmla="*/ 50800 w 833120"/>
                <a:gd name="connsiteY8" fmla="*/ 548640 h 975360"/>
                <a:gd name="connsiteX9" fmla="*/ 142240 w 833120"/>
                <a:gd name="connsiteY9" fmla="*/ 538480 h 975360"/>
                <a:gd name="connsiteX10" fmla="*/ 274320 w 833120"/>
                <a:gd name="connsiteY10" fmla="*/ 640080 h 975360"/>
                <a:gd name="connsiteX11" fmla="*/ 274320 w 833120"/>
                <a:gd name="connsiteY11" fmla="*/ 812800 h 975360"/>
                <a:gd name="connsiteX12" fmla="*/ 325120 w 833120"/>
                <a:gd name="connsiteY12" fmla="*/ 914400 h 975360"/>
                <a:gd name="connsiteX13" fmla="*/ 640080 w 833120"/>
                <a:gd name="connsiteY13" fmla="*/ 975360 h 975360"/>
                <a:gd name="connsiteX14" fmla="*/ 690880 w 833120"/>
                <a:gd name="connsiteY14" fmla="*/ 731520 h 975360"/>
                <a:gd name="connsiteX15" fmla="*/ 833120 w 833120"/>
                <a:gd name="connsiteY15" fmla="*/ 640080 h 975360"/>
                <a:gd name="connsiteX16" fmla="*/ 802640 w 833120"/>
                <a:gd name="connsiteY16" fmla="*/ 497840 h 975360"/>
                <a:gd name="connsiteX17" fmla="*/ 822960 w 833120"/>
                <a:gd name="connsiteY17" fmla="*/ 203200 h 975360"/>
                <a:gd name="connsiteX18" fmla="*/ 802640 w 833120"/>
                <a:gd name="connsiteY18" fmla="*/ 101600 h 975360"/>
                <a:gd name="connsiteX19" fmla="*/ 609600 w 833120"/>
                <a:gd name="connsiteY19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120" h="975360">
                  <a:moveTo>
                    <a:pt x="609600" y="0"/>
                  </a:moveTo>
                  <a:lnTo>
                    <a:pt x="457200" y="50800"/>
                  </a:lnTo>
                  <a:lnTo>
                    <a:pt x="314960" y="71120"/>
                  </a:lnTo>
                  <a:lnTo>
                    <a:pt x="314960" y="71120"/>
                  </a:lnTo>
                  <a:lnTo>
                    <a:pt x="152400" y="30480"/>
                  </a:lnTo>
                  <a:lnTo>
                    <a:pt x="40640" y="182880"/>
                  </a:lnTo>
                  <a:lnTo>
                    <a:pt x="91440" y="284480"/>
                  </a:lnTo>
                  <a:lnTo>
                    <a:pt x="0" y="477520"/>
                  </a:lnTo>
                  <a:lnTo>
                    <a:pt x="50800" y="548640"/>
                  </a:lnTo>
                  <a:lnTo>
                    <a:pt x="142240" y="538480"/>
                  </a:lnTo>
                  <a:lnTo>
                    <a:pt x="274320" y="640080"/>
                  </a:lnTo>
                  <a:lnTo>
                    <a:pt x="274320" y="812800"/>
                  </a:lnTo>
                  <a:lnTo>
                    <a:pt x="325120" y="914400"/>
                  </a:lnTo>
                  <a:lnTo>
                    <a:pt x="640080" y="975360"/>
                  </a:lnTo>
                  <a:lnTo>
                    <a:pt x="690880" y="731520"/>
                  </a:lnTo>
                  <a:lnTo>
                    <a:pt x="833120" y="640080"/>
                  </a:lnTo>
                  <a:lnTo>
                    <a:pt x="802640" y="497840"/>
                  </a:lnTo>
                  <a:lnTo>
                    <a:pt x="822960" y="203200"/>
                  </a:lnTo>
                  <a:lnTo>
                    <a:pt x="802640" y="101600"/>
                  </a:lnTo>
                  <a:lnTo>
                    <a:pt x="609600" y="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972560" y="3342640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49%</a:t>
              </a:r>
              <a:endParaRPr lang="fr-FR" sz="200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663440" y="2987040"/>
              <a:ext cx="518160" cy="3454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11%</a:t>
              </a:r>
              <a:endParaRPr lang="fr-FR" sz="200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297680" y="4663440"/>
              <a:ext cx="51816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/>
                <a:t>5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181600" y="3383280"/>
              <a:ext cx="35560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/>
                <a:t>4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506720" y="33528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3652520" y="38709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418840" y="35255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596640" y="29870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3200400" y="23977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5273040" y="28244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er 24"/>
          <p:cNvGrpSpPr/>
          <p:nvPr/>
        </p:nvGrpSpPr>
        <p:grpSpPr>
          <a:xfrm>
            <a:off x="6178657" y="3779401"/>
            <a:ext cx="2965343" cy="2890760"/>
            <a:chOff x="0" y="0"/>
            <a:chExt cx="7378700" cy="66548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78700" cy="6654800"/>
            </a:xfrm>
            <a:prstGeom prst="rect">
              <a:avLst/>
            </a:prstGeom>
          </p:spPr>
        </p:pic>
        <p:sp>
          <p:nvSpPr>
            <p:cNvPr id="30" name="Forme libre 29"/>
            <p:cNvSpPr/>
            <p:nvPr/>
          </p:nvSpPr>
          <p:spPr>
            <a:xfrm>
              <a:off x="3665220" y="1778000"/>
              <a:ext cx="1310640" cy="2326640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127500" y="2428879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73%</a:t>
              </a:r>
              <a:endParaRPr lang="fr-FR" sz="2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3309620" y="35458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4798060" y="29972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2288540" y="22961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306060" y="3027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3487420" y="4551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er 56"/>
          <p:cNvGrpSpPr/>
          <p:nvPr/>
        </p:nvGrpSpPr>
        <p:grpSpPr>
          <a:xfrm>
            <a:off x="1548382" y="267885"/>
            <a:ext cx="4334122" cy="3331781"/>
            <a:chOff x="876300" y="101600"/>
            <a:chExt cx="7378700" cy="6654800"/>
          </a:xfrm>
        </p:grpSpPr>
        <p:grpSp>
          <p:nvGrpSpPr>
            <p:cNvPr id="38" name="Grouper 33"/>
            <p:cNvGrpSpPr/>
            <p:nvPr/>
          </p:nvGrpSpPr>
          <p:grpSpPr>
            <a:xfrm>
              <a:off x="876300" y="101600"/>
              <a:ext cx="7378700" cy="6654800"/>
              <a:chOff x="876300" y="101600"/>
              <a:chExt cx="7378700" cy="6654800"/>
            </a:xfrm>
          </p:grpSpPr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6300" y="101600"/>
                <a:ext cx="7378700" cy="6654800"/>
              </a:xfrm>
              <a:prstGeom prst="rect">
                <a:avLst/>
              </a:prstGeom>
            </p:spPr>
          </p:pic>
          <p:sp>
            <p:nvSpPr>
              <p:cNvPr id="49" name="Forme libre 48"/>
              <p:cNvSpPr/>
              <p:nvPr/>
            </p:nvSpPr>
            <p:spPr>
              <a:xfrm>
                <a:off x="3830320" y="3169920"/>
                <a:ext cx="833120" cy="975360"/>
              </a:xfrm>
              <a:custGeom>
                <a:avLst/>
                <a:gdLst>
                  <a:gd name="connsiteX0" fmla="*/ 609600 w 833120"/>
                  <a:gd name="connsiteY0" fmla="*/ 0 h 975360"/>
                  <a:gd name="connsiteX1" fmla="*/ 457200 w 833120"/>
                  <a:gd name="connsiteY1" fmla="*/ 50800 h 975360"/>
                  <a:gd name="connsiteX2" fmla="*/ 314960 w 833120"/>
                  <a:gd name="connsiteY2" fmla="*/ 71120 h 975360"/>
                  <a:gd name="connsiteX3" fmla="*/ 314960 w 833120"/>
                  <a:gd name="connsiteY3" fmla="*/ 71120 h 975360"/>
                  <a:gd name="connsiteX4" fmla="*/ 152400 w 833120"/>
                  <a:gd name="connsiteY4" fmla="*/ 30480 h 975360"/>
                  <a:gd name="connsiteX5" fmla="*/ 40640 w 833120"/>
                  <a:gd name="connsiteY5" fmla="*/ 182880 h 975360"/>
                  <a:gd name="connsiteX6" fmla="*/ 91440 w 833120"/>
                  <a:gd name="connsiteY6" fmla="*/ 284480 h 975360"/>
                  <a:gd name="connsiteX7" fmla="*/ 0 w 833120"/>
                  <a:gd name="connsiteY7" fmla="*/ 477520 h 975360"/>
                  <a:gd name="connsiteX8" fmla="*/ 50800 w 833120"/>
                  <a:gd name="connsiteY8" fmla="*/ 548640 h 975360"/>
                  <a:gd name="connsiteX9" fmla="*/ 142240 w 833120"/>
                  <a:gd name="connsiteY9" fmla="*/ 538480 h 975360"/>
                  <a:gd name="connsiteX10" fmla="*/ 274320 w 833120"/>
                  <a:gd name="connsiteY10" fmla="*/ 640080 h 975360"/>
                  <a:gd name="connsiteX11" fmla="*/ 274320 w 833120"/>
                  <a:gd name="connsiteY11" fmla="*/ 812800 h 975360"/>
                  <a:gd name="connsiteX12" fmla="*/ 325120 w 833120"/>
                  <a:gd name="connsiteY12" fmla="*/ 914400 h 975360"/>
                  <a:gd name="connsiteX13" fmla="*/ 640080 w 833120"/>
                  <a:gd name="connsiteY13" fmla="*/ 975360 h 975360"/>
                  <a:gd name="connsiteX14" fmla="*/ 690880 w 833120"/>
                  <a:gd name="connsiteY14" fmla="*/ 731520 h 975360"/>
                  <a:gd name="connsiteX15" fmla="*/ 833120 w 833120"/>
                  <a:gd name="connsiteY15" fmla="*/ 640080 h 975360"/>
                  <a:gd name="connsiteX16" fmla="*/ 802640 w 833120"/>
                  <a:gd name="connsiteY16" fmla="*/ 497840 h 975360"/>
                  <a:gd name="connsiteX17" fmla="*/ 822960 w 833120"/>
                  <a:gd name="connsiteY17" fmla="*/ 203200 h 975360"/>
                  <a:gd name="connsiteX18" fmla="*/ 802640 w 833120"/>
                  <a:gd name="connsiteY18" fmla="*/ 101600 h 975360"/>
                  <a:gd name="connsiteX19" fmla="*/ 609600 w 833120"/>
                  <a:gd name="connsiteY19" fmla="*/ 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3120" h="975360">
                    <a:moveTo>
                      <a:pt x="609600" y="0"/>
                    </a:moveTo>
                    <a:lnTo>
                      <a:pt x="457200" y="50800"/>
                    </a:lnTo>
                    <a:lnTo>
                      <a:pt x="314960" y="71120"/>
                    </a:lnTo>
                    <a:lnTo>
                      <a:pt x="314960" y="71120"/>
                    </a:lnTo>
                    <a:lnTo>
                      <a:pt x="152400" y="30480"/>
                    </a:lnTo>
                    <a:lnTo>
                      <a:pt x="40640" y="182880"/>
                    </a:lnTo>
                    <a:lnTo>
                      <a:pt x="91440" y="284480"/>
                    </a:lnTo>
                    <a:lnTo>
                      <a:pt x="0" y="477520"/>
                    </a:lnTo>
                    <a:lnTo>
                      <a:pt x="50800" y="548640"/>
                    </a:lnTo>
                    <a:lnTo>
                      <a:pt x="142240" y="538480"/>
                    </a:lnTo>
                    <a:lnTo>
                      <a:pt x="274320" y="640080"/>
                    </a:lnTo>
                    <a:lnTo>
                      <a:pt x="274320" y="812800"/>
                    </a:lnTo>
                    <a:lnTo>
                      <a:pt x="325120" y="914400"/>
                    </a:lnTo>
                    <a:lnTo>
                      <a:pt x="640080" y="975360"/>
                    </a:lnTo>
                    <a:lnTo>
                      <a:pt x="690880" y="731520"/>
                    </a:lnTo>
                    <a:lnTo>
                      <a:pt x="833120" y="640080"/>
                    </a:lnTo>
                    <a:lnTo>
                      <a:pt x="802640" y="497840"/>
                    </a:lnTo>
                    <a:lnTo>
                      <a:pt x="822960" y="203200"/>
                    </a:lnTo>
                    <a:lnTo>
                      <a:pt x="802640" y="101600"/>
                    </a:lnTo>
                    <a:lnTo>
                      <a:pt x="609600" y="0"/>
                    </a:lnTo>
                    <a:close/>
                  </a:path>
                </a:pathLst>
              </a:cu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Forme libre 38"/>
            <p:cNvSpPr/>
            <p:nvPr/>
          </p:nvSpPr>
          <p:spPr>
            <a:xfrm>
              <a:off x="3987800" y="3799840"/>
              <a:ext cx="1351280" cy="1280160"/>
            </a:xfrm>
            <a:custGeom>
              <a:avLst/>
              <a:gdLst>
                <a:gd name="connsiteX0" fmla="*/ 914400 w 1351280"/>
                <a:gd name="connsiteY0" fmla="*/ 71120 h 1280160"/>
                <a:gd name="connsiteX1" fmla="*/ 711200 w 1351280"/>
                <a:gd name="connsiteY1" fmla="*/ 0 h 1280160"/>
                <a:gd name="connsiteX2" fmla="*/ 568960 w 1351280"/>
                <a:gd name="connsiteY2" fmla="*/ 81280 h 1280160"/>
                <a:gd name="connsiteX3" fmla="*/ 436880 w 1351280"/>
                <a:gd name="connsiteY3" fmla="*/ 294640 h 1280160"/>
                <a:gd name="connsiteX4" fmla="*/ 304800 w 1351280"/>
                <a:gd name="connsiteY4" fmla="*/ 335280 h 1280160"/>
                <a:gd name="connsiteX5" fmla="*/ 162560 w 1351280"/>
                <a:gd name="connsiteY5" fmla="*/ 274320 h 1280160"/>
                <a:gd name="connsiteX6" fmla="*/ 162560 w 1351280"/>
                <a:gd name="connsiteY6" fmla="*/ 386080 h 1280160"/>
                <a:gd name="connsiteX7" fmla="*/ 0 w 1351280"/>
                <a:gd name="connsiteY7" fmla="*/ 568960 h 1280160"/>
                <a:gd name="connsiteX8" fmla="*/ 0 w 1351280"/>
                <a:gd name="connsiteY8" fmla="*/ 660400 h 1280160"/>
                <a:gd name="connsiteX9" fmla="*/ 101600 w 1351280"/>
                <a:gd name="connsiteY9" fmla="*/ 751840 h 1280160"/>
                <a:gd name="connsiteX10" fmla="*/ 335280 w 1351280"/>
                <a:gd name="connsiteY10" fmla="*/ 680720 h 1280160"/>
                <a:gd name="connsiteX11" fmla="*/ 386080 w 1351280"/>
                <a:gd name="connsiteY11" fmla="*/ 812800 h 1280160"/>
                <a:gd name="connsiteX12" fmla="*/ 243840 w 1351280"/>
                <a:gd name="connsiteY12" fmla="*/ 975360 h 1280160"/>
                <a:gd name="connsiteX13" fmla="*/ 457200 w 1351280"/>
                <a:gd name="connsiteY13" fmla="*/ 1280160 h 1280160"/>
                <a:gd name="connsiteX14" fmla="*/ 670560 w 1351280"/>
                <a:gd name="connsiteY14" fmla="*/ 1249680 h 1280160"/>
                <a:gd name="connsiteX15" fmla="*/ 1016000 w 1351280"/>
                <a:gd name="connsiteY15" fmla="*/ 995680 h 1280160"/>
                <a:gd name="connsiteX16" fmla="*/ 1005840 w 1351280"/>
                <a:gd name="connsiteY16" fmla="*/ 782320 h 1280160"/>
                <a:gd name="connsiteX17" fmla="*/ 1219200 w 1351280"/>
                <a:gd name="connsiteY17" fmla="*/ 822960 h 1280160"/>
                <a:gd name="connsiteX18" fmla="*/ 1219200 w 1351280"/>
                <a:gd name="connsiteY18" fmla="*/ 822960 h 1280160"/>
                <a:gd name="connsiteX19" fmla="*/ 1310640 w 1351280"/>
                <a:gd name="connsiteY19" fmla="*/ 772160 h 1280160"/>
                <a:gd name="connsiteX20" fmla="*/ 1259840 w 1351280"/>
                <a:gd name="connsiteY20" fmla="*/ 629920 h 1280160"/>
                <a:gd name="connsiteX21" fmla="*/ 1259840 w 1351280"/>
                <a:gd name="connsiteY21" fmla="*/ 629920 h 1280160"/>
                <a:gd name="connsiteX22" fmla="*/ 1259840 w 1351280"/>
                <a:gd name="connsiteY22" fmla="*/ 629920 h 1280160"/>
                <a:gd name="connsiteX23" fmla="*/ 1351280 w 1351280"/>
                <a:gd name="connsiteY23" fmla="*/ 568960 h 1280160"/>
                <a:gd name="connsiteX24" fmla="*/ 1239520 w 1351280"/>
                <a:gd name="connsiteY24" fmla="*/ 416560 h 1280160"/>
                <a:gd name="connsiteX25" fmla="*/ 1127760 w 1351280"/>
                <a:gd name="connsiteY25" fmla="*/ 365760 h 1280160"/>
                <a:gd name="connsiteX26" fmla="*/ 995680 w 1351280"/>
                <a:gd name="connsiteY26" fmla="*/ 284480 h 1280160"/>
                <a:gd name="connsiteX27" fmla="*/ 914400 w 1351280"/>
                <a:gd name="connsiteY27" fmla="*/ 711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1280" h="1280160">
                  <a:moveTo>
                    <a:pt x="914400" y="71120"/>
                  </a:moveTo>
                  <a:lnTo>
                    <a:pt x="711200" y="0"/>
                  </a:lnTo>
                  <a:lnTo>
                    <a:pt x="568960" y="81280"/>
                  </a:lnTo>
                  <a:lnTo>
                    <a:pt x="436880" y="294640"/>
                  </a:lnTo>
                  <a:lnTo>
                    <a:pt x="304800" y="335280"/>
                  </a:lnTo>
                  <a:lnTo>
                    <a:pt x="162560" y="274320"/>
                  </a:lnTo>
                  <a:lnTo>
                    <a:pt x="162560" y="386080"/>
                  </a:lnTo>
                  <a:lnTo>
                    <a:pt x="0" y="568960"/>
                  </a:lnTo>
                  <a:lnTo>
                    <a:pt x="0" y="660400"/>
                  </a:lnTo>
                  <a:lnTo>
                    <a:pt x="101600" y="751840"/>
                  </a:lnTo>
                  <a:lnTo>
                    <a:pt x="335280" y="680720"/>
                  </a:lnTo>
                  <a:lnTo>
                    <a:pt x="386080" y="812800"/>
                  </a:lnTo>
                  <a:lnTo>
                    <a:pt x="243840" y="975360"/>
                  </a:lnTo>
                  <a:lnTo>
                    <a:pt x="457200" y="1280160"/>
                  </a:lnTo>
                  <a:lnTo>
                    <a:pt x="670560" y="1249680"/>
                  </a:lnTo>
                  <a:lnTo>
                    <a:pt x="1016000" y="995680"/>
                  </a:lnTo>
                  <a:lnTo>
                    <a:pt x="1005840" y="782320"/>
                  </a:lnTo>
                  <a:lnTo>
                    <a:pt x="1219200" y="822960"/>
                  </a:lnTo>
                  <a:lnTo>
                    <a:pt x="1219200" y="822960"/>
                  </a:lnTo>
                  <a:lnTo>
                    <a:pt x="1310640" y="77216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351280" y="568960"/>
                  </a:lnTo>
                  <a:lnTo>
                    <a:pt x="1239520" y="416560"/>
                  </a:lnTo>
                  <a:lnTo>
                    <a:pt x="1127760" y="365760"/>
                  </a:lnTo>
                  <a:lnTo>
                    <a:pt x="995680" y="284480"/>
                  </a:lnTo>
                  <a:lnTo>
                    <a:pt x="914400" y="7112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571187" y="1815006"/>
              <a:ext cx="1243231" cy="2440635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960776" y="3411109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211653" y="3549666"/>
              <a:ext cx="254854" cy="27711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395053" y="4684836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816370" y="3031363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32577" y="4145280"/>
              <a:ext cx="254854" cy="2771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389276" y="2843399"/>
              <a:ext cx="254854" cy="2771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631878" y="4297679"/>
              <a:ext cx="254855" cy="2771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5796136" y="404664"/>
            <a:ext cx="26642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charset="2"/>
              <a:buChar char="§"/>
            </a:pPr>
            <a:r>
              <a:rPr lang="fr-FR" sz="1100" dirty="0" smtClean="0"/>
              <a:t>78,6% des volumes de GB de 2010 restant dans le massif élargi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fr-FR" sz="1100" dirty="0"/>
              <a:t>d</a:t>
            </a:r>
            <a:r>
              <a:rPr lang="fr-FR" sz="1100" dirty="0" smtClean="0"/>
              <a:t>ont 60% se concentrent sur : </a:t>
            </a:r>
            <a:endParaRPr lang="fr-FR" sz="1100" dirty="0"/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Loire (42) : 15% 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Allier (03) : 13%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Tarn (81)  : 9%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Haute Vienne (87) : 8,5%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Corrèze (19) : 7;4%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Saône &amp; Loire (71) : 7;4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Aveyron (12) : 5;6%</a:t>
            </a:r>
          </a:p>
          <a:p>
            <a:pPr marL="171450" algn="just"/>
            <a:endParaRPr lang="fr-F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fr-FR" sz="1100" dirty="0" smtClean="0"/>
              <a:t>Les abattages externes sont infimes : ex : le Maine et Loire est le 1</a:t>
            </a:r>
            <a:r>
              <a:rPr lang="fr-FR" sz="1100" baseline="30000" dirty="0" smtClean="0"/>
              <a:t>er</a:t>
            </a:r>
            <a:r>
              <a:rPr lang="fr-FR" sz="1100" dirty="0" smtClean="0"/>
              <a:t> département hors massif élargi avec 1%</a:t>
            </a:r>
            <a:endParaRPr lang="fr-FR" sz="1100" dirty="0"/>
          </a:p>
        </p:txBody>
      </p:sp>
      <p:grpSp>
        <p:nvGrpSpPr>
          <p:cNvPr id="51" name="Grouper 63"/>
          <p:cNvGrpSpPr/>
          <p:nvPr/>
        </p:nvGrpSpPr>
        <p:grpSpPr>
          <a:xfrm>
            <a:off x="284648" y="3809628"/>
            <a:ext cx="339376" cy="348264"/>
            <a:chOff x="284648" y="3779401"/>
            <a:chExt cx="339376" cy="348264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r 64"/>
          <p:cNvGrpSpPr/>
          <p:nvPr/>
        </p:nvGrpSpPr>
        <p:grpSpPr>
          <a:xfrm rot="10800000">
            <a:off x="2889315" y="6321897"/>
            <a:ext cx="339376" cy="348264"/>
            <a:chOff x="284648" y="3779401"/>
            <a:chExt cx="339376" cy="348264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r 67"/>
          <p:cNvGrpSpPr/>
          <p:nvPr/>
        </p:nvGrpSpPr>
        <p:grpSpPr>
          <a:xfrm rot="10800000">
            <a:off x="5746644" y="6322408"/>
            <a:ext cx="339376" cy="348264"/>
            <a:chOff x="284648" y="3779401"/>
            <a:chExt cx="339376" cy="348264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r 70"/>
          <p:cNvGrpSpPr/>
          <p:nvPr/>
        </p:nvGrpSpPr>
        <p:grpSpPr>
          <a:xfrm rot="10800000">
            <a:off x="8635949" y="6399560"/>
            <a:ext cx="339376" cy="348264"/>
            <a:chOff x="284648" y="3779401"/>
            <a:chExt cx="339376" cy="348264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r 73"/>
          <p:cNvGrpSpPr/>
          <p:nvPr/>
        </p:nvGrpSpPr>
        <p:grpSpPr>
          <a:xfrm>
            <a:off x="3424004" y="3780103"/>
            <a:ext cx="339376" cy="348264"/>
            <a:chOff x="284648" y="3779401"/>
            <a:chExt cx="339376" cy="348264"/>
          </a:xfrm>
        </p:grpSpPr>
        <p:cxnSp>
          <p:nvCxnSpPr>
            <p:cNvPr id="64" name="Connecteur droit 63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r 76"/>
          <p:cNvGrpSpPr/>
          <p:nvPr/>
        </p:nvGrpSpPr>
        <p:grpSpPr>
          <a:xfrm>
            <a:off x="6295864" y="3832917"/>
            <a:ext cx="339376" cy="348264"/>
            <a:chOff x="284648" y="3779401"/>
            <a:chExt cx="339376" cy="348264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ZoneTexte 68"/>
          <p:cNvSpPr txBox="1"/>
          <p:nvPr/>
        </p:nvSpPr>
        <p:spPr>
          <a:xfrm>
            <a:off x="374151" y="6218869"/>
            <a:ext cx="24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49% des volumes de GB de 2010 restaient dans le bassin. Dont 30 % centrés sur la </a:t>
            </a:r>
            <a:r>
              <a:rPr lang="fr-FR" sz="900" i="1" dirty="0" err="1" smtClean="0"/>
              <a:t>Hte</a:t>
            </a:r>
            <a:r>
              <a:rPr lang="fr-FR" sz="900" i="1" dirty="0" smtClean="0"/>
              <a:t> Vienne</a:t>
            </a:r>
            <a:endParaRPr lang="fr-FR" sz="900" i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3572067" y="6240295"/>
            <a:ext cx="21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66% des volumes de GB de 2010 restaient dans le bassin, dont 30 % sur le Tarn</a:t>
            </a:r>
            <a:endParaRPr lang="fr-FR" sz="900" i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6407263" y="6241690"/>
            <a:ext cx="22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73% des volumes de GB de 2010 restaient dans le bassin, dont 26 % sur la Loire</a:t>
            </a:r>
            <a:endParaRPr lang="fr-FR" sz="900" i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0" y="0"/>
            <a:ext cx="313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Détail des flux de GB en 2010</a:t>
            </a:r>
            <a:endParaRPr lang="fr-FR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24633" cy="404664"/>
          </a:xfrm>
        </p:spPr>
        <p:txBody>
          <a:bodyPr/>
          <a:lstStyle/>
          <a:p>
            <a:r>
              <a:rPr lang="fr-FR" sz="1800" dirty="0" smtClean="0"/>
              <a:t>C</a:t>
            </a:r>
            <a:r>
              <a:rPr sz="1800" dirty="0" err="1" smtClean="0"/>
              <a:t>omposition</a:t>
            </a:r>
            <a:r>
              <a:rPr sz="1800" dirty="0" smtClean="0"/>
              <a:t> des </a:t>
            </a:r>
            <a:r>
              <a:rPr sz="1800" dirty="0" err="1" smtClean="0"/>
              <a:t>viandes</a:t>
            </a:r>
            <a:r>
              <a:rPr sz="1800" dirty="0" smtClean="0"/>
              <a:t> </a:t>
            </a:r>
            <a:r>
              <a:rPr sz="1800" dirty="0" err="1" smtClean="0"/>
              <a:t>finies</a:t>
            </a:r>
            <a:r>
              <a:rPr sz="1800" dirty="0" smtClean="0"/>
              <a:t> </a:t>
            </a:r>
            <a:r>
              <a:rPr sz="1800" b="0" dirty="0" smtClean="0">
                <a:effectLst/>
              </a:rPr>
              <a:t>(</a:t>
            </a:r>
            <a:r>
              <a:rPr sz="1800" b="0" dirty="0" err="1" smtClean="0">
                <a:effectLst/>
              </a:rPr>
              <a:t>année</a:t>
            </a:r>
            <a:r>
              <a:rPr sz="1800" b="0" dirty="0" smtClean="0">
                <a:effectLst/>
              </a:rPr>
              <a:t> 2011)</a:t>
            </a:r>
            <a:endParaRPr lang="fr-FR" sz="1800" b="0" dirty="0">
              <a:effectLst/>
            </a:endParaRPr>
          </a:p>
        </p:txBody>
      </p:sp>
      <p:cxnSp>
        <p:nvCxnSpPr>
          <p:cNvPr id="117" name="Connecteur droit 116"/>
          <p:cNvCxnSpPr/>
          <p:nvPr/>
        </p:nvCxnSpPr>
        <p:spPr>
          <a:xfrm>
            <a:off x="0" y="404664"/>
            <a:ext cx="8388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7380312" y="6130120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7270049" y="3305033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4164842" y="5365845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2527111" y="5379493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928048" y="5377218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916612" y="6581753"/>
            <a:ext cx="150812" cy="141287"/>
          </a:xfrm>
        </p:spPr>
        <p:txBody>
          <a:bodyPr/>
          <a:lstStyle/>
          <a:p>
            <a:pPr>
              <a:defRPr/>
            </a:pPr>
            <a:fld id="{DF904D1D-B4D9-4C46-8794-9BC0647D651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4" name="AutoShape 4"/>
          <p:cNvSpPr>
            <a:spLocks noChangeAspect="1" noChangeArrowheads="1" noTextEdit="1"/>
          </p:cNvSpPr>
          <p:nvPr/>
        </p:nvSpPr>
        <p:spPr bwMode="auto">
          <a:xfrm>
            <a:off x="-68240" y="992435"/>
            <a:ext cx="558165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25" name="Groupe 124"/>
          <p:cNvGrpSpPr/>
          <p:nvPr/>
        </p:nvGrpSpPr>
        <p:grpSpPr>
          <a:xfrm>
            <a:off x="106385" y="1078160"/>
            <a:ext cx="5321300" cy="4249457"/>
            <a:chOff x="174625" y="1828800"/>
            <a:chExt cx="5321300" cy="4249457"/>
          </a:xfrm>
        </p:grpSpPr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623888" y="1911350"/>
              <a:ext cx="4865688" cy="3467100"/>
            </a:xfrm>
            <a:custGeom>
              <a:avLst/>
              <a:gdLst/>
              <a:ahLst/>
              <a:cxnLst>
                <a:cxn ang="0">
                  <a:pos x="0" y="2177"/>
                </a:cxn>
                <a:cxn ang="0">
                  <a:pos x="3065" y="2177"/>
                </a:cxn>
                <a:cxn ang="0">
                  <a:pos x="3065" y="2184"/>
                </a:cxn>
                <a:cxn ang="0">
                  <a:pos x="0" y="2184"/>
                </a:cxn>
                <a:cxn ang="0">
                  <a:pos x="0" y="2177"/>
                </a:cxn>
                <a:cxn ang="0">
                  <a:pos x="0" y="1937"/>
                </a:cxn>
                <a:cxn ang="0">
                  <a:pos x="3065" y="1937"/>
                </a:cxn>
                <a:cxn ang="0">
                  <a:pos x="3065" y="1944"/>
                </a:cxn>
                <a:cxn ang="0">
                  <a:pos x="0" y="1944"/>
                </a:cxn>
                <a:cxn ang="0">
                  <a:pos x="0" y="1937"/>
                </a:cxn>
                <a:cxn ang="0">
                  <a:pos x="0" y="1689"/>
                </a:cxn>
                <a:cxn ang="0">
                  <a:pos x="3065" y="1689"/>
                </a:cxn>
                <a:cxn ang="0">
                  <a:pos x="3065" y="1696"/>
                </a:cxn>
                <a:cxn ang="0">
                  <a:pos x="0" y="1696"/>
                </a:cxn>
                <a:cxn ang="0">
                  <a:pos x="0" y="1689"/>
                </a:cxn>
                <a:cxn ang="0">
                  <a:pos x="0" y="1449"/>
                </a:cxn>
                <a:cxn ang="0">
                  <a:pos x="3065" y="1449"/>
                </a:cxn>
                <a:cxn ang="0">
                  <a:pos x="3065" y="1456"/>
                </a:cxn>
                <a:cxn ang="0">
                  <a:pos x="0" y="1456"/>
                </a:cxn>
                <a:cxn ang="0">
                  <a:pos x="0" y="1449"/>
                </a:cxn>
                <a:cxn ang="0">
                  <a:pos x="0" y="1208"/>
                </a:cxn>
                <a:cxn ang="0">
                  <a:pos x="3065" y="1208"/>
                </a:cxn>
                <a:cxn ang="0">
                  <a:pos x="3065" y="1216"/>
                </a:cxn>
                <a:cxn ang="0">
                  <a:pos x="0" y="1216"/>
                </a:cxn>
                <a:cxn ang="0">
                  <a:pos x="0" y="1208"/>
                </a:cxn>
                <a:cxn ang="0">
                  <a:pos x="0" y="968"/>
                </a:cxn>
                <a:cxn ang="0">
                  <a:pos x="3065" y="968"/>
                </a:cxn>
                <a:cxn ang="0">
                  <a:pos x="3065" y="975"/>
                </a:cxn>
                <a:cxn ang="0">
                  <a:pos x="0" y="975"/>
                </a:cxn>
                <a:cxn ang="0">
                  <a:pos x="0" y="968"/>
                </a:cxn>
                <a:cxn ang="0">
                  <a:pos x="0" y="728"/>
                </a:cxn>
                <a:cxn ang="0">
                  <a:pos x="3065" y="728"/>
                </a:cxn>
                <a:cxn ang="0">
                  <a:pos x="3065" y="735"/>
                </a:cxn>
                <a:cxn ang="0">
                  <a:pos x="0" y="735"/>
                </a:cxn>
                <a:cxn ang="0">
                  <a:pos x="0" y="728"/>
                </a:cxn>
                <a:cxn ang="0">
                  <a:pos x="0" y="480"/>
                </a:cxn>
                <a:cxn ang="0">
                  <a:pos x="3065" y="480"/>
                </a:cxn>
                <a:cxn ang="0">
                  <a:pos x="3065" y="488"/>
                </a:cxn>
                <a:cxn ang="0">
                  <a:pos x="0" y="488"/>
                </a:cxn>
                <a:cxn ang="0">
                  <a:pos x="0" y="480"/>
                </a:cxn>
                <a:cxn ang="0">
                  <a:pos x="0" y="240"/>
                </a:cxn>
                <a:cxn ang="0">
                  <a:pos x="3065" y="240"/>
                </a:cxn>
                <a:cxn ang="0">
                  <a:pos x="3065" y="247"/>
                </a:cxn>
                <a:cxn ang="0">
                  <a:pos x="0" y="247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3065" y="0"/>
                </a:cxn>
                <a:cxn ang="0">
                  <a:pos x="3065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065" h="2184">
                  <a:moveTo>
                    <a:pt x="0" y="2177"/>
                  </a:moveTo>
                  <a:lnTo>
                    <a:pt x="3065" y="2177"/>
                  </a:lnTo>
                  <a:lnTo>
                    <a:pt x="3065" y="2184"/>
                  </a:lnTo>
                  <a:lnTo>
                    <a:pt x="0" y="2184"/>
                  </a:lnTo>
                  <a:lnTo>
                    <a:pt x="0" y="2177"/>
                  </a:lnTo>
                  <a:close/>
                  <a:moveTo>
                    <a:pt x="0" y="1937"/>
                  </a:moveTo>
                  <a:lnTo>
                    <a:pt x="3065" y="1937"/>
                  </a:lnTo>
                  <a:lnTo>
                    <a:pt x="3065" y="1944"/>
                  </a:lnTo>
                  <a:lnTo>
                    <a:pt x="0" y="1944"/>
                  </a:lnTo>
                  <a:lnTo>
                    <a:pt x="0" y="1937"/>
                  </a:lnTo>
                  <a:close/>
                  <a:moveTo>
                    <a:pt x="0" y="1689"/>
                  </a:moveTo>
                  <a:lnTo>
                    <a:pt x="3065" y="1689"/>
                  </a:lnTo>
                  <a:lnTo>
                    <a:pt x="3065" y="1696"/>
                  </a:lnTo>
                  <a:lnTo>
                    <a:pt x="0" y="1696"/>
                  </a:lnTo>
                  <a:lnTo>
                    <a:pt x="0" y="1689"/>
                  </a:lnTo>
                  <a:close/>
                  <a:moveTo>
                    <a:pt x="0" y="1449"/>
                  </a:moveTo>
                  <a:lnTo>
                    <a:pt x="3065" y="1449"/>
                  </a:lnTo>
                  <a:lnTo>
                    <a:pt x="3065" y="1456"/>
                  </a:lnTo>
                  <a:lnTo>
                    <a:pt x="0" y="1456"/>
                  </a:lnTo>
                  <a:lnTo>
                    <a:pt x="0" y="1449"/>
                  </a:lnTo>
                  <a:close/>
                  <a:moveTo>
                    <a:pt x="0" y="1208"/>
                  </a:moveTo>
                  <a:lnTo>
                    <a:pt x="3065" y="1208"/>
                  </a:lnTo>
                  <a:lnTo>
                    <a:pt x="3065" y="1216"/>
                  </a:lnTo>
                  <a:lnTo>
                    <a:pt x="0" y="1216"/>
                  </a:lnTo>
                  <a:lnTo>
                    <a:pt x="0" y="1208"/>
                  </a:lnTo>
                  <a:close/>
                  <a:moveTo>
                    <a:pt x="0" y="968"/>
                  </a:moveTo>
                  <a:lnTo>
                    <a:pt x="3065" y="968"/>
                  </a:lnTo>
                  <a:lnTo>
                    <a:pt x="3065" y="975"/>
                  </a:lnTo>
                  <a:lnTo>
                    <a:pt x="0" y="975"/>
                  </a:lnTo>
                  <a:lnTo>
                    <a:pt x="0" y="968"/>
                  </a:lnTo>
                  <a:close/>
                  <a:moveTo>
                    <a:pt x="0" y="728"/>
                  </a:moveTo>
                  <a:lnTo>
                    <a:pt x="3065" y="728"/>
                  </a:lnTo>
                  <a:lnTo>
                    <a:pt x="3065" y="735"/>
                  </a:lnTo>
                  <a:lnTo>
                    <a:pt x="0" y="735"/>
                  </a:lnTo>
                  <a:lnTo>
                    <a:pt x="0" y="728"/>
                  </a:lnTo>
                  <a:close/>
                  <a:moveTo>
                    <a:pt x="0" y="480"/>
                  </a:moveTo>
                  <a:lnTo>
                    <a:pt x="3065" y="480"/>
                  </a:lnTo>
                  <a:lnTo>
                    <a:pt x="3065" y="488"/>
                  </a:lnTo>
                  <a:lnTo>
                    <a:pt x="0" y="488"/>
                  </a:lnTo>
                  <a:lnTo>
                    <a:pt x="0" y="480"/>
                  </a:lnTo>
                  <a:close/>
                  <a:moveTo>
                    <a:pt x="0" y="240"/>
                  </a:moveTo>
                  <a:lnTo>
                    <a:pt x="3065" y="240"/>
                  </a:lnTo>
                  <a:lnTo>
                    <a:pt x="3065" y="247"/>
                  </a:lnTo>
                  <a:lnTo>
                    <a:pt x="0" y="247"/>
                  </a:lnTo>
                  <a:lnTo>
                    <a:pt x="0" y="240"/>
                  </a:lnTo>
                  <a:close/>
                  <a:moveTo>
                    <a:pt x="0" y="0"/>
                  </a:moveTo>
                  <a:lnTo>
                    <a:pt x="3065" y="0"/>
                  </a:lnTo>
                  <a:lnTo>
                    <a:pt x="306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3175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Rectangle 9"/>
            <p:cNvSpPr>
              <a:spLocks noChangeArrowheads="1"/>
            </p:cNvSpPr>
            <p:nvPr/>
          </p:nvSpPr>
          <p:spPr bwMode="auto">
            <a:xfrm>
              <a:off x="1103313" y="4823269"/>
              <a:ext cx="647700" cy="54292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28" name="Rectangle 10"/>
            <p:cNvSpPr>
              <a:spLocks noChangeArrowheads="1"/>
            </p:cNvSpPr>
            <p:nvPr/>
          </p:nvSpPr>
          <p:spPr bwMode="auto">
            <a:xfrm>
              <a:off x="2733675" y="5300708"/>
              <a:ext cx="647700" cy="3111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29" name="Rectangle 11"/>
            <p:cNvSpPr>
              <a:spLocks noChangeArrowheads="1"/>
            </p:cNvSpPr>
            <p:nvPr/>
          </p:nvSpPr>
          <p:spPr bwMode="auto">
            <a:xfrm>
              <a:off x="4351338" y="5541985"/>
              <a:ext cx="647700" cy="1381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1103313" y="4129531"/>
              <a:ext cx="647700" cy="693738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2733675" y="4884783"/>
              <a:ext cx="647700" cy="415925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2" name="Rectangle 14"/>
            <p:cNvSpPr>
              <a:spLocks noChangeArrowheads="1"/>
            </p:cNvSpPr>
            <p:nvPr/>
          </p:nvSpPr>
          <p:spPr bwMode="auto">
            <a:xfrm>
              <a:off x="4351338" y="5414985"/>
              <a:ext cx="647700" cy="127000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1103313" y="3643756"/>
              <a:ext cx="647700" cy="485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2733675" y="4202158"/>
              <a:ext cx="647700" cy="6826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4351338" y="4513285"/>
              <a:ext cx="647700" cy="9017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3" name="Rectangle 18"/>
            <p:cNvSpPr>
              <a:spLocks noChangeArrowheads="1"/>
            </p:cNvSpPr>
            <p:nvPr/>
          </p:nvSpPr>
          <p:spPr bwMode="auto">
            <a:xfrm>
              <a:off x="1103313" y="3297681"/>
              <a:ext cx="647700" cy="346075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4" name="Rectangle 19"/>
            <p:cNvSpPr>
              <a:spLocks noChangeArrowheads="1"/>
            </p:cNvSpPr>
            <p:nvPr/>
          </p:nvSpPr>
          <p:spPr bwMode="auto">
            <a:xfrm>
              <a:off x="2733675" y="3670345"/>
              <a:ext cx="647700" cy="531813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351338" y="3795735"/>
              <a:ext cx="647700" cy="717550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6" name="Rectangle 21"/>
            <p:cNvSpPr>
              <a:spLocks noChangeArrowheads="1"/>
            </p:cNvSpPr>
            <p:nvPr/>
          </p:nvSpPr>
          <p:spPr bwMode="auto">
            <a:xfrm>
              <a:off x="1103313" y="2626169"/>
              <a:ext cx="647700" cy="671513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0" name="Rectangle 22"/>
            <p:cNvSpPr>
              <a:spLocks noChangeArrowheads="1"/>
            </p:cNvSpPr>
            <p:nvPr/>
          </p:nvSpPr>
          <p:spPr bwMode="auto">
            <a:xfrm>
              <a:off x="2733675" y="2606720"/>
              <a:ext cx="647700" cy="1063625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1" name="Rectangle 23"/>
            <p:cNvSpPr>
              <a:spLocks noChangeArrowheads="1"/>
            </p:cNvSpPr>
            <p:nvPr/>
          </p:nvSpPr>
          <p:spPr bwMode="auto">
            <a:xfrm>
              <a:off x="4351338" y="2790848"/>
              <a:ext cx="647700" cy="10048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2" name="Rectangle 24"/>
            <p:cNvSpPr>
              <a:spLocks noChangeArrowheads="1"/>
            </p:cNvSpPr>
            <p:nvPr/>
          </p:nvSpPr>
          <p:spPr bwMode="auto">
            <a:xfrm>
              <a:off x="1103313" y="2522981"/>
              <a:ext cx="647700" cy="10318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3" name="Rectangle 25"/>
            <p:cNvSpPr>
              <a:spLocks noChangeArrowheads="1"/>
            </p:cNvSpPr>
            <p:nvPr/>
          </p:nvSpPr>
          <p:spPr bwMode="auto">
            <a:xfrm>
              <a:off x="2733675" y="2293983"/>
              <a:ext cx="647700" cy="31273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4" name="Rectangle 26"/>
            <p:cNvSpPr>
              <a:spLocks noChangeArrowheads="1"/>
            </p:cNvSpPr>
            <p:nvPr/>
          </p:nvSpPr>
          <p:spPr bwMode="auto">
            <a:xfrm>
              <a:off x="4351338" y="2640035"/>
              <a:ext cx="647700" cy="15081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5" name="Rectangle 27"/>
            <p:cNvSpPr>
              <a:spLocks noChangeArrowheads="1"/>
            </p:cNvSpPr>
            <p:nvPr/>
          </p:nvSpPr>
          <p:spPr bwMode="auto">
            <a:xfrm>
              <a:off x="1103313" y="1991169"/>
              <a:ext cx="647700" cy="53181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6" name="Rectangle 28"/>
            <p:cNvSpPr>
              <a:spLocks noChangeArrowheads="1"/>
            </p:cNvSpPr>
            <p:nvPr/>
          </p:nvSpPr>
          <p:spPr bwMode="auto">
            <a:xfrm>
              <a:off x="2733675" y="1936795"/>
              <a:ext cx="647700" cy="35718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7" name="Rectangle 29"/>
            <p:cNvSpPr>
              <a:spLocks noChangeArrowheads="1"/>
            </p:cNvSpPr>
            <p:nvPr/>
          </p:nvSpPr>
          <p:spPr bwMode="auto">
            <a:xfrm>
              <a:off x="4351338" y="1935185"/>
              <a:ext cx="647700" cy="70485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9" name="Rectangle 30"/>
            <p:cNvSpPr>
              <a:spLocks noChangeArrowheads="1"/>
            </p:cNvSpPr>
            <p:nvPr/>
          </p:nvSpPr>
          <p:spPr bwMode="auto">
            <a:xfrm>
              <a:off x="1103313" y="1921319"/>
              <a:ext cx="647700" cy="6985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1" name="Rectangle 31"/>
            <p:cNvSpPr>
              <a:spLocks noChangeArrowheads="1"/>
            </p:cNvSpPr>
            <p:nvPr/>
          </p:nvSpPr>
          <p:spPr bwMode="auto">
            <a:xfrm>
              <a:off x="2733675" y="1912983"/>
              <a:ext cx="647700" cy="23813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2" name="Rectangle 32"/>
            <p:cNvSpPr>
              <a:spLocks noChangeArrowheads="1"/>
            </p:cNvSpPr>
            <p:nvPr/>
          </p:nvSpPr>
          <p:spPr bwMode="auto">
            <a:xfrm>
              <a:off x="4351338" y="1924073"/>
              <a:ext cx="647700" cy="11113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3314" y="5377882"/>
              <a:ext cx="647700" cy="39211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6" name="Rectangle 34"/>
            <p:cNvSpPr>
              <a:spLocks noChangeArrowheads="1"/>
            </p:cNvSpPr>
            <p:nvPr/>
          </p:nvSpPr>
          <p:spPr bwMode="auto">
            <a:xfrm>
              <a:off x="2736946" y="5609893"/>
              <a:ext cx="647700" cy="13811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70" name="Rectangle 35"/>
            <p:cNvSpPr>
              <a:spLocks noChangeArrowheads="1"/>
            </p:cNvSpPr>
            <p:nvPr/>
          </p:nvSpPr>
          <p:spPr bwMode="auto">
            <a:xfrm>
              <a:off x="4347381" y="5678132"/>
              <a:ext cx="647700" cy="809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72" name="Rectangle 36"/>
            <p:cNvSpPr>
              <a:spLocks noChangeArrowheads="1"/>
            </p:cNvSpPr>
            <p:nvPr/>
          </p:nvSpPr>
          <p:spPr bwMode="auto">
            <a:xfrm>
              <a:off x="619125" y="1916113"/>
              <a:ext cx="11113" cy="3838575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3" name="Freeform 37"/>
            <p:cNvSpPr>
              <a:spLocks noEditPoints="1"/>
            </p:cNvSpPr>
            <p:nvPr/>
          </p:nvSpPr>
          <p:spPr bwMode="auto">
            <a:xfrm>
              <a:off x="577850" y="1911350"/>
              <a:ext cx="46038" cy="3849688"/>
            </a:xfrm>
            <a:custGeom>
              <a:avLst/>
              <a:gdLst/>
              <a:ahLst/>
              <a:cxnLst>
                <a:cxn ang="0">
                  <a:pos x="0" y="2417"/>
                </a:cxn>
                <a:cxn ang="0">
                  <a:pos x="29" y="2417"/>
                </a:cxn>
                <a:cxn ang="0">
                  <a:pos x="29" y="2425"/>
                </a:cxn>
                <a:cxn ang="0">
                  <a:pos x="0" y="2425"/>
                </a:cxn>
                <a:cxn ang="0">
                  <a:pos x="0" y="2417"/>
                </a:cxn>
                <a:cxn ang="0">
                  <a:pos x="0" y="2177"/>
                </a:cxn>
                <a:cxn ang="0">
                  <a:pos x="29" y="2177"/>
                </a:cxn>
                <a:cxn ang="0">
                  <a:pos x="29" y="2184"/>
                </a:cxn>
                <a:cxn ang="0">
                  <a:pos x="0" y="2184"/>
                </a:cxn>
                <a:cxn ang="0">
                  <a:pos x="0" y="2177"/>
                </a:cxn>
                <a:cxn ang="0">
                  <a:pos x="0" y="1937"/>
                </a:cxn>
                <a:cxn ang="0">
                  <a:pos x="29" y="1937"/>
                </a:cxn>
                <a:cxn ang="0">
                  <a:pos x="29" y="1944"/>
                </a:cxn>
                <a:cxn ang="0">
                  <a:pos x="0" y="1944"/>
                </a:cxn>
                <a:cxn ang="0">
                  <a:pos x="0" y="1937"/>
                </a:cxn>
                <a:cxn ang="0">
                  <a:pos x="0" y="1689"/>
                </a:cxn>
                <a:cxn ang="0">
                  <a:pos x="29" y="1689"/>
                </a:cxn>
                <a:cxn ang="0">
                  <a:pos x="29" y="1696"/>
                </a:cxn>
                <a:cxn ang="0">
                  <a:pos x="0" y="1696"/>
                </a:cxn>
                <a:cxn ang="0">
                  <a:pos x="0" y="1689"/>
                </a:cxn>
                <a:cxn ang="0">
                  <a:pos x="0" y="1449"/>
                </a:cxn>
                <a:cxn ang="0">
                  <a:pos x="29" y="1449"/>
                </a:cxn>
                <a:cxn ang="0">
                  <a:pos x="29" y="1456"/>
                </a:cxn>
                <a:cxn ang="0">
                  <a:pos x="0" y="1456"/>
                </a:cxn>
                <a:cxn ang="0">
                  <a:pos x="0" y="1449"/>
                </a:cxn>
                <a:cxn ang="0">
                  <a:pos x="0" y="1208"/>
                </a:cxn>
                <a:cxn ang="0">
                  <a:pos x="29" y="1208"/>
                </a:cxn>
                <a:cxn ang="0">
                  <a:pos x="29" y="1216"/>
                </a:cxn>
                <a:cxn ang="0">
                  <a:pos x="0" y="1216"/>
                </a:cxn>
                <a:cxn ang="0">
                  <a:pos x="0" y="1208"/>
                </a:cxn>
                <a:cxn ang="0">
                  <a:pos x="0" y="968"/>
                </a:cxn>
                <a:cxn ang="0">
                  <a:pos x="29" y="968"/>
                </a:cxn>
                <a:cxn ang="0">
                  <a:pos x="29" y="975"/>
                </a:cxn>
                <a:cxn ang="0">
                  <a:pos x="0" y="975"/>
                </a:cxn>
                <a:cxn ang="0">
                  <a:pos x="0" y="968"/>
                </a:cxn>
                <a:cxn ang="0">
                  <a:pos x="0" y="728"/>
                </a:cxn>
                <a:cxn ang="0">
                  <a:pos x="29" y="728"/>
                </a:cxn>
                <a:cxn ang="0">
                  <a:pos x="29" y="735"/>
                </a:cxn>
                <a:cxn ang="0">
                  <a:pos x="0" y="735"/>
                </a:cxn>
                <a:cxn ang="0">
                  <a:pos x="0" y="728"/>
                </a:cxn>
                <a:cxn ang="0">
                  <a:pos x="0" y="480"/>
                </a:cxn>
                <a:cxn ang="0">
                  <a:pos x="29" y="480"/>
                </a:cxn>
                <a:cxn ang="0">
                  <a:pos x="29" y="488"/>
                </a:cxn>
                <a:cxn ang="0">
                  <a:pos x="0" y="488"/>
                </a:cxn>
                <a:cxn ang="0">
                  <a:pos x="0" y="480"/>
                </a:cxn>
                <a:cxn ang="0">
                  <a:pos x="0" y="240"/>
                </a:cxn>
                <a:cxn ang="0">
                  <a:pos x="29" y="240"/>
                </a:cxn>
                <a:cxn ang="0">
                  <a:pos x="29" y="247"/>
                </a:cxn>
                <a:cxn ang="0">
                  <a:pos x="0" y="247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9" h="2425">
                  <a:moveTo>
                    <a:pt x="0" y="2417"/>
                  </a:moveTo>
                  <a:lnTo>
                    <a:pt x="29" y="2417"/>
                  </a:lnTo>
                  <a:lnTo>
                    <a:pt x="29" y="2425"/>
                  </a:lnTo>
                  <a:lnTo>
                    <a:pt x="0" y="2425"/>
                  </a:lnTo>
                  <a:lnTo>
                    <a:pt x="0" y="2417"/>
                  </a:lnTo>
                  <a:close/>
                  <a:moveTo>
                    <a:pt x="0" y="2177"/>
                  </a:moveTo>
                  <a:lnTo>
                    <a:pt x="29" y="2177"/>
                  </a:lnTo>
                  <a:lnTo>
                    <a:pt x="29" y="2184"/>
                  </a:lnTo>
                  <a:lnTo>
                    <a:pt x="0" y="2184"/>
                  </a:lnTo>
                  <a:lnTo>
                    <a:pt x="0" y="2177"/>
                  </a:lnTo>
                  <a:close/>
                  <a:moveTo>
                    <a:pt x="0" y="1937"/>
                  </a:moveTo>
                  <a:lnTo>
                    <a:pt x="29" y="1937"/>
                  </a:lnTo>
                  <a:lnTo>
                    <a:pt x="29" y="1944"/>
                  </a:lnTo>
                  <a:lnTo>
                    <a:pt x="0" y="1944"/>
                  </a:lnTo>
                  <a:lnTo>
                    <a:pt x="0" y="1937"/>
                  </a:lnTo>
                  <a:close/>
                  <a:moveTo>
                    <a:pt x="0" y="1689"/>
                  </a:moveTo>
                  <a:lnTo>
                    <a:pt x="29" y="1689"/>
                  </a:lnTo>
                  <a:lnTo>
                    <a:pt x="29" y="1696"/>
                  </a:lnTo>
                  <a:lnTo>
                    <a:pt x="0" y="1696"/>
                  </a:lnTo>
                  <a:lnTo>
                    <a:pt x="0" y="1689"/>
                  </a:lnTo>
                  <a:close/>
                  <a:moveTo>
                    <a:pt x="0" y="1449"/>
                  </a:moveTo>
                  <a:lnTo>
                    <a:pt x="29" y="1449"/>
                  </a:lnTo>
                  <a:lnTo>
                    <a:pt x="29" y="1456"/>
                  </a:lnTo>
                  <a:lnTo>
                    <a:pt x="0" y="1456"/>
                  </a:lnTo>
                  <a:lnTo>
                    <a:pt x="0" y="1449"/>
                  </a:lnTo>
                  <a:close/>
                  <a:moveTo>
                    <a:pt x="0" y="1208"/>
                  </a:moveTo>
                  <a:lnTo>
                    <a:pt x="29" y="1208"/>
                  </a:lnTo>
                  <a:lnTo>
                    <a:pt x="29" y="1216"/>
                  </a:lnTo>
                  <a:lnTo>
                    <a:pt x="0" y="1216"/>
                  </a:lnTo>
                  <a:lnTo>
                    <a:pt x="0" y="1208"/>
                  </a:lnTo>
                  <a:close/>
                  <a:moveTo>
                    <a:pt x="0" y="968"/>
                  </a:moveTo>
                  <a:lnTo>
                    <a:pt x="29" y="968"/>
                  </a:lnTo>
                  <a:lnTo>
                    <a:pt x="29" y="975"/>
                  </a:lnTo>
                  <a:lnTo>
                    <a:pt x="0" y="975"/>
                  </a:lnTo>
                  <a:lnTo>
                    <a:pt x="0" y="968"/>
                  </a:lnTo>
                  <a:close/>
                  <a:moveTo>
                    <a:pt x="0" y="728"/>
                  </a:moveTo>
                  <a:lnTo>
                    <a:pt x="29" y="728"/>
                  </a:lnTo>
                  <a:lnTo>
                    <a:pt x="29" y="735"/>
                  </a:lnTo>
                  <a:lnTo>
                    <a:pt x="0" y="735"/>
                  </a:lnTo>
                  <a:lnTo>
                    <a:pt x="0" y="728"/>
                  </a:lnTo>
                  <a:close/>
                  <a:moveTo>
                    <a:pt x="0" y="480"/>
                  </a:moveTo>
                  <a:lnTo>
                    <a:pt x="29" y="480"/>
                  </a:lnTo>
                  <a:lnTo>
                    <a:pt x="29" y="488"/>
                  </a:lnTo>
                  <a:lnTo>
                    <a:pt x="0" y="488"/>
                  </a:lnTo>
                  <a:lnTo>
                    <a:pt x="0" y="480"/>
                  </a:lnTo>
                  <a:close/>
                  <a:moveTo>
                    <a:pt x="0" y="240"/>
                  </a:moveTo>
                  <a:lnTo>
                    <a:pt x="29" y="240"/>
                  </a:lnTo>
                  <a:lnTo>
                    <a:pt x="29" y="247"/>
                  </a:lnTo>
                  <a:lnTo>
                    <a:pt x="0" y="247"/>
                  </a:lnTo>
                  <a:lnTo>
                    <a:pt x="0" y="240"/>
                  </a:lnTo>
                  <a:close/>
                  <a:moveTo>
                    <a:pt x="0" y="0"/>
                  </a:moveTo>
                  <a:lnTo>
                    <a:pt x="29" y="0"/>
                  </a:lnTo>
                  <a:lnTo>
                    <a:pt x="2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4" name="Rectangle 38"/>
            <p:cNvSpPr>
              <a:spLocks noChangeArrowheads="1"/>
            </p:cNvSpPr>
            <p:nvPr/>
          </p:nvSpPr>
          <p:spPr bwMode="auto">
            <a:xfrm>
              <a:off x="623888" y="5748338"/>
              <a:ext cx="4865688" cy="12700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6" name="Freeform 39"/>
            <p:cNvSpPr>
              <a:spLocks noEditPoints="1"/>
            </p:cNvSpPr>
            <p:nvPr/>
          </p:nvSpPr>
          <p:spPr bwMode="auto">
            <a:xfrm>
              <a:off x="619125" y="5754688"/>
              <a:ext cx="4876800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26" y="0"/>
                </a:cxn>
                <a:cxn ang="0">
                  <a:pos x="1026" y="36"/>
                </a:cxn>
                <a:cxn ang="0">
                  <a:pos x="1019" y="36"/>
                </a:cxn>
                <a:cxn ang="0">
                  <a:pos x="1019" y="0"/>
                </a:cxn>
                <a:cxn ang="0">
                  <a:pos x="1026" y="0"/>
                </a:cxn>
                <a:cxn ang="0">
                  <a:pos x="2053" y="0"/>
                </a:cxn>
                <a:cxn ang="0">
                  <a:pos x="2053" y="36"/>
                </a:cxn>
                <a:cxn ang="0">
                  <a:pos x="2045" y="36"/>
                </a:cxn>
                <a:cxn ang="0">
                  <a:pos x="2045" y="0"/>
                </a:cxn>
                <a:cxn ang="0">
                  <a:pos x="2053" y="0"/>
                </a:cxn>
                <a:cxn ang="0">
                  <a:pos x="3072" y="0"/>
                </a:cxn>
                <a:cxn ang="0">
                  <a:pos x="3072" y="36"/>
                </a:cxn>
                <a:cxn ang="0">
                  <a:pos x="3065" y="36"/>
                </a:cxn>
                <a:cxn ang="0">
                  <a:pos x="3065" y="0"/>
                </a:cxn>
                <a:cxn ang="0">
                  <a:pos x="3072" y="0"/>
                </a:cxn>
              </a:cxnLst>
              <a:rect l="0" t="0" r="r" b="b"/>
              <a:pathLst>
                <a:path w="3072" h="36">
                  <a:moveTo>
                    <a:pt x="7" y="0"/>
                  </a:move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1026" y="0"/>
                  </a:moveTo>
                  <a:lnTo>
                    <a:pt x="1026" y="36"/>
                  </a:lnTo>
                  <a:lnTo>
                    <a:pt x="1019" y="36"/>
                  </a:lnTo>
                  <a:lnTo>
                    <a:pt x="1019" y="0"/>
                  </a:lnTo>
                  <a:lnTo>
                    <a:pt x="1026" y="0"/>
                  </a:lnTo>
                  <a:close/>
                  <a:moveTo>
                    <a:pt x="2053" y="0"/>
                  </a:moveTo>
                  <a:lnTo>
                    <a:pt x="2053" y="36"/>
                  </a:lnTo>
                  <a:lnTo>
                    <a:pt x="2045" y="36"/>
                  </a:lnTo>
                  <a:lnTo>
                    <a:pt x="2045" y="0"/>
                  </a:lnTo>
                  <a:lnTo>
                    <a:pt x="2053" y="0"/>
                  </a:lnTo>
                  <a:close/>
                  <a:moveTo>
                    <a:pt x="3072" y="0"/>
                  </a:moveTo>
                  <a:lnTo>
                    <a:pt x="3072" y="36"/>
                  </a:lnTo>
                  <a:lnTo>
                    <a:pt x="3065" y="36"/>
                  </a:lnTo>
                  <a:lnTo>
                    <a:pt x="3065" y="0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9" name="Rectangle 46"/>
            <p:cNvSpPr>
              <a:spLocks noChangeArrowheads="1"/>
            </p:cNvSpPr>
            <p:nvPr/>
          </p:nvSpPr>
          <p:spPr bwMode="auto">
            <a:xfrm>
              <a:off x="1311275" y="3810444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13%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82" name="Rectangle 47"/>
            <p:cNvSpPr>
              <a:spLocks noChangeArrowheads="1"/>
            </p:cNvSpPr>
            <p:nvPr/>
          </p:nvSpPr>
          <p:spPr bwMode="auto">
            <a:xfrm>
              <a:off x="2933700" y="446250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85" name="Rectangle 48"/>
            <p:cNvSpPr>
              <a:spLocks noChangeArrowheads="1"/>
            </p:cNvSpPr>
            <p:nvPr/>
          </p:nvSpPr>
          <p:spPr bwMode="auto">
            <a:xfrm>
              <a:off x="4556125" y="488634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24%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88" name="Rectangle 49"/>
            <p:cNvSpPr>
              <a:spLocks noChangeArrowheads="1"/>
            </p:cNvSpPr>
            <p:nvPr/>
          </p:nvSpPr>
          <p:spPr bwMode="auto">
            <a:xfrm>
              <a:off x="1346200" y="3392931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1" name="Rectangle 50"/>
            <p:cNvSpPr>
              <a:spLocks noChangeArrowheads="1"/>
            </p:cNvSpPr>
            <p:nvPr/>
          </p:nvSpPr>
          <p:spPr bwMode="auto">
            <a:xfrm>
              <a:off x="2933700" y="385449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14%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4" name="Rectangle 51"/>
            <p:cNvSpPr>
              <a:spLocks noChangeArrowheads="1"/>
            </p:cNvSpPr>
            <p:nvPr/>
          </p:nvSpPr>
          <p:spPr bwMode="auto">
            <a:xfrm>
              <a:off x="4556125" y="4076723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7" name="Rectangle 52"/>
            <p:cNvSpPr>
              <a:spLocks noChangeArrowheads="1"/>
            </p:cNvSpPr>
            <p:nvPr/>
          </p:nvSpPr>
          <p:spPr bwMode="auto">
            <a:xfrm>
              <a:off x="1311275" y="2883344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02" name="Rectangle 53"/>
            <p:cNvSpPr>
              <a:spLocks noChangeArrowheads="1"/>
            </p:cNvSpPr>
            <p:nvPr/>
          </p:nvSpPr>
          <p:spPr bwMode="auto">
            <a:xfrm>
              <a:off x="2933700" y="305439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04" name="Rectangle 54"/>
            <p:cNvSpPr>
              <a:spLocks noChangeArrowheads="1"/>
            </p:cNvSpPr>
            <p:nvPr/>
          </p:nvSpPr>
          <p:spPr bwMode="auto">
            <a:xfrm>
              <a:off x="4556125" y="3214710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26%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07" name="Rectangle 56"/>
            <p:cNvSpPr>
              <a:spLocks noChangeArrowheads="1"/>
            </p:cNvSpPr>
            <p:nvPr/>
          </p:nvSpPr>
          <p:spPr bwMode="auto">
            <a:xfrm>
              <a:off x="2968625" y="2368595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0" name="Rectangle 58"/>
            <p:cNvSpPr>
              <a:spLocks noChangeArrowheads="1"/>
            </p:cNvSpPr>
            <p:nvPr/>
          </p:nvSpPr>
          <p:spPr bwMode="auto">
            <a:xfrm>
              <a:off x="1311275" y="2178494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14%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2" name="Rectangle 59"/>
            <p:cNvSpPr>
              <a:spLocks noChangeArrowheads="1"/>
            </p:cNvSpPr>
            <p:nvPr/>
          </p:nvSpPr>
          <p:spPr bwMode="auto">
            <a:xfrm>
              <a:off x="2968625" y="2036808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5" name="Rectangle 60"/>
            <p:cNvSpPr>
              <a:spLocks noChangeArrowheads="1"/>
            </p:cNvSpPr>
            <p:nvPr/>
          </p:nvSpPr>
          <p:spPr bwMode="auto">
            <a:xfrm>
              <a:off x="4556125" y="220823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28" name="Rectangle 67"/>
            <p:cNvSpPr>
              <a:spLocks noChangeArrowheads="1"/>
            </p:cNvSpPr>
            <p:nvPr/>
          </p:nvSpPr>
          <p:spPr bwMode="auto">
            <a:xfrm>
              <a:off x="314325" y="5665788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1" name="Rectangle 68"/>
            <p:cNvSpPr>
              <a:spLocks noChangeArrowheads="1"/>
            </p:cNvSpPr>
            <p:nvPr/>
          </p:nvSpPr>
          <p:spPr bwMode="auto">
            <a:xfrm>
              <a:off x="244475" y="5281613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3" name="Rectangle 69"/>
            <p:cNvSpPr>
              <a:spLocks noChangeArrowheads="1"/>
            </p:cNvSpPr>
            <p:nvPr/>
          </p:nvSpPr>
          <p:spPr bwMode="auto">
            <a:xfrm>
              <a:off x="244475" y="489902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4" name="Rectangle 70"/>
            <p:cNvSpPr>
              <a:spLocks noChangeArrowheads="1"/>
            </p:cNvSpPr>
            <p:nvPr/>
          </p:nvSpPr>
          <p:spPr bwMode="auto">
            <a:xfrm>
              <a:off x="244475" y="4514850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30%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5" name="Rectangle 71"/>
            <p:cNvSpPr>
              <a:spLocks noChangeArrowheads="1"/>
            </p:cNvSpPr>
            <p:nvPr/>
          </p:nvSpPr>
          <p:spPr bwMode="auto">
            <a:xfrm>
              <a:off x="244475" y="413067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40%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6" name="Rectangle 72"/>
            <p:cNvSpPr>
              <a:spLocks noChangeArrowheads="1"/>
            </p:cNvSpPr>
            <p:nvPr/>
          </p:nvSpPr>
          <p:spPr bwMode="auto">
            <a:xfrm>
              <a:off x="244475" y="374808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50%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7" name="Rectangle 73"/>
            <p:cNvSpPr>
              <a:spLocks noChangeArrowheads="1"/>
            </p:cNvSpPr>
            <p:nvPr/>
          </p:nvSpPr>
          <p:spPr bwMode="auto">
            <a:xfrm>
              <a:off x="244475" y="3363913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60%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8" name="Rectangle 74"/>
            <p:cNvSpPr>
              <a:spLocks noChangeArrowheads="1"/>
            </p:cNvSpPr>
            <p:nvPr/>
          </p:nvSpPr>
          <p:spPr bwMode="auto">
            <a:xfrm>
              <a:off x="244475" y="297973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70%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43" name="Rectangle 75"/>
            <p:cNvSpPr>
              <a:spLocks noChangeArrowheads="1"/>
            </p:cNvSpPr>
            <p:nvPr/>
          </p:nvSpPr>
          <p:spPr bwMode="auto">
            <a:xfrm>
              <a:off x="244475" y="2597150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80%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8" name="Rectangle 76"/>
            <p:cNvSpPr>
              <a:spLocks noChangeArrowheads="1"/>
            </p:cNvSpPr>
            <p:nvPr/>
          </p:nvSpPr>
          <p:spPr bwMode="auto">
            <a:xfrm>
              <a:off x="244475" y="221297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69" name="Rectangle 77"/>
            <p:cNvSpPr>
              <a:spLocks noChangeArrowheads="1"/>
            </p:cNvSpPr>
            <p:nvPr/>
          </p:nvSpPr>
          <p:spPr bwMode="auto">
            <a:xfrm>
              <a:off x="174625" y="1828800"/>
              <a:ext cx="4023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100%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7" name="Rectangle 78"/>
            <p:cNvSpPr>
              <a:spLocks noChangeArrowheads="1"/>
            </p:cNvSpPr>
            <p:nvPr/>
          </p:nvSpPr>
          <p:spPr bwMode="auto">
            <a:xfrm>
              <a:off x="1169988" y="5847425"/>
              <a:ext cx="5263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France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8" name="Rectangle 79"/>
            <p:cNvSpPr>
              <a:spLocks noChangeArrowheads="1"/>
            </p:cNvSpPr>
            <p:nvPr/>
          </p:nvSpPr>
          <p:spPr bwMode="auto">
            <a:xfrm>
              <a:off x="2919413" y="5847425"/>
              <a:ext cx="2709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MC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9" name="Rectangle 80"/>
            <p:cNvSpPr>
              <a:spLocks noChangeArrowheads="1"/>
            </p:cNvSpPr>
            <p:nvPr/>
          </p:nvSpPr>
          <p:spPr bwMode="auto">
            <a:xfrm>
              <a:off x="4322763" y="5847425"/>
              <a:ext cx="71814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Limousin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283" name="Tableau 282"/>
          <p:cNvGraphicFramePr>
            <a:graphicFrameLocks noGrp="1"/>
          </p:cNvGraphicFramePr>
          <p:nvPr/>
        </p:nvGraphicFramePr>
        <p:xfrm>
          <a:off x="946623" y="5394553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5 284 088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4" name="Tableau 283"/>
          <p:cNvGraphicFramePr>
            <a:graphicFrameLocks noGrp="1"/>
          </p:cNvGraphicFramePr>
          <p:nvPr/>
        </p:nvGraphicFramePr>
        <p:xfrm>
          <a:off x="2461522" y="5408197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1 137 696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" name="Tableau 284"/>
          <p:cNvGraphicFramePr>
            <a:graphicFrameLocks noGrp="1"/>
          </p:cNvGraphicFramePr>
          <p:nvPr/>
        </p:nvGraphicFramePr>
        <p:xfrm>
          <a:off x="4058311" y="5408197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251 154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" name="Rectangle 285"/>
          <p:cNvSpPr/>
          <p:nvPr/>
        </p:nvSpPr>
        <p:spPr>
          <a:xfrm>
            <a:off x="-27296" y="5377204"/>
            <a:ext cx="103723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b="1" dirty="0" smtClean="0"/>
              <a:t>Total têtes</a:t>
            </a:r>
            <a:endParaRPr lang="fr-FR" sz="1400" b="1" dirty="0"/>
          </a:p>
        </p:txBody>
      </p:sp>
      <p:cxnSp>
        <p:nvCxnSpPr>
          <p:cNvPr id="287" name="Connecteur droit avec flèche 286"/>
          <p:cNvCxnSpPr/>
          <p:nvPr/>
        </p:nvCxnSpPr>
        <p:spPr>
          <a:xfrm rot="5400000" flipH="1" flipV="1">
            <a:off x="5732402" y="2204107"/>
            <a:ext cx="928047" cy="91440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/>
          <p:cNvCxnSpPr/>
          <p:nvPr/>
        </p:nvCxnSpPr>
        <p:spPr>
          <a:xfrm>
            <a:off x="5755147" y="3537044"/>
            <a:ext cx="884830" cy="734705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ZoneTexte 288"/>
          <p:cNvSpPr txBox="1"/>
          <p:nvPr/>
        </p:nvSpPr>
        <p:spPr>
          <a:xfrm>
            <a:off x="5959863" y="1583131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Bassin </a:t>
            </a:r>
          </a:p>
          <a:p>
            <a:pPr algn="r"/>
            <a:r>
              <a:rPr lang="fr-FR" sz="1600" b="1" dirty="0" smtClean="0"/>
              <a:t>Grand Ouest</a:t>
            </a:r>
            <a:endParaRPr lang="fr-FR" sz="1600" b="1" dirty="0"/>
          </a:p>
        </p:txBody>
      </p:sp>
      <p:sp>
        <p:nvSpPr>
          <p:cNvPr id="290" name="ZoneTexte 289"/>
          <p:cNvSpPr txBox="1"/>
          <p:nvPr/>
        </p:nvSpPr>
        <p:spPr>
          <a:xfrm>
            <a:off x="6041750" y="4274014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Bassin Charolais</a:t>
            </a:r>
            <a:endParaRPr lang="fr-FR" sz="1600" b="1" dirty="0"/>
          </a:p>
        </p:txBody>
      </p:sp>
      <p:grpSp>
        <p:nvGrpSpPr>
          <p:cNvPr id="291" name="Groupe 290"/>
          <p:cNvGrpSpPr/>
          <p:nvPr/>
        </p:nvGrpSpPr>
        <p:grpSpPr>
          <a:xfrm>
            <a:off x="7390391" y="3575735"/>
            <a:ext cx="646157" cy="2474107"/>
            <a:chOff x="7615238" y="3725863"/>
            <a:chExt cx="646157" cy="2474107"/>
          </a:xfrm>
        </p:grpSpPr>
        <p:sp>
          <p:nvSpPr>
            <p:cNvPr id="292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7615238" y="3725863"/>
              <a:ext cx="627062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grpSp>
          <p:nvGrpSpPr>
            <p:cNvPr id="293" name="Groupe 171"/>
            <p:cNvGrpSpPr/>
            <p:nvPr/>
          </p:nvGrpSpPr>
          <p:grpSpPr>
            <a:xfrm>
              <a:off x="7636376" y="3879851"/>
              <a:ext cx="625019" cy="2320119"/>
              <a:chOff x="7342188" y="3879851"/>
              <a:chExt cx="1185864" cy="2320119"/>
            </a:xfrm>
          </p:grpSpPr>
          <p:sp>
            <p:nvSpPr>
              <p:cNvPr id="298" name="Rectangle 108"/>
              <p:cNvSpPr>
                <a:spLocks noChangeArrowheads="1"/>
              </p:cNvSpPr>
              <p:nvPr/>
            </p:nvSpPr>
            <p:spPr bwMode="auto">
              <a:xfrm>
                <a:off x="7342188" y="5956301"/>
                <a:ext cx="1185862" cy="15557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299" name="Rectangle 109"/>
              <p:cNvSpPr>
                <a:spLocks noChangeArrowheads="1"/>
              </p:cNvSpPr>
              <p:nvPr/>
            </p:nvSpPr>
            <p:spPr bwMode="auto">
              <a:xfrm>
                <a:off x="7342188" y="5751513"/>
                <a:ext cx="1185862" cy="204788"/>
              </a:xfrm>
              <a:prstGeom prst="rect">
                <a:avLst/>
              </a:prstGeom>
              <a:solidFill>
                <a:srgbClr val="CC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0" name="Rectangle 110"/>
              <p:cNvSpPr>
                <a:spLocks noChangeArrowheads="1"/>
              </p:cNvSpPr>
              <p:nvPr/>
            </p:nvSpPr>
            <p:spPr bwMode="auto">
              <a:xfrm>
                <a:off x="7342188" y="5603876"/>
                <a:ext cx="1185862" cy="14763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1" name="Rectangle 111"/>
              <p:cNvSpPr>
                <a:spLocks noChangeArrowheads="1"/>
              </p:cNvSpPr>
              <p:nvPr/>
            </p:nvSpPr>
            <p:spPr bwMode="auto">
              <a:xfrm>
                <a:off x="7342188" y="5151438"/>
                <a:ext cx="1185862" cy="452438"/>
              </a:xfrm>
              <a:prstGeom prst="rect">
                <a:avLst/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2" name="Rectangle 112"/>
              <p:cNvSpPr>
                <a:spLocks noChangeArrowheads="1"/>
              </p:cNvSpPr>
              <p:nvPr/>
            </p:nvSpPr>
            <p:spPr bwMode="auto">
              <a:xfrm>
                <a:off x="7342188" y="4240213"/>
                <a:ext cx="1185862" cy="91122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3" name="Rectangle 113"/>
              <p:cNvSpPr>
                <a:spLocks noChangeArrowheads="1"/>
              </p:cNvSpPr>
              <p:nvPr/>
            </p:nvSpPr>
            <p:spPr bwMode="auto">
              <a:xfrm>
                <a:off x="7342188" y="4197351"/>
                <a:ext cx="1185862" cy="4286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4" name="Rectangle 114"/>
              <p:cNvSpPr>
                <a:spLocks noChangeArrowheads="1"/>
              </p:cNvSpPr>
              <p:nvPr/>
            </p:nvSpPr>
            <p:spPr bwMode="auto">
              <a:xfrm>
                <a:off x="7342188" y="3914776"/>
                <a:ext cx="1185862" cy="282575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5" name="Rectangle 115"/>
              <p:cNvSpPr>
                <a:spLocks noChangeArrowheads="1"/>
              </p:cNvSpPr>
              <p:nvPr/>
            </p:nvSpPr>
            <p:spPr bwMode="auto">
              <a:xfrm>
                <a:off x="7342188" y="3879851"/>
                <a:ext cx="1185862" cy="34925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6" name="Rectangle 116"/>
              <p:cNvSpPr>
                <a:spLocks noChangeArrowheads="1"/>
              </p:cNvSpPr>
              <p:nvPr/>
            </p:nvSpPr>
            <p:spPr bwMode="auto">
              <a:xfrm>
                <a:off x="7342190" y="6087257"/>
                <a:ext cx="1185862" cy="112713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</p:grpSp>
        <p:sp>
          <p:nvSpPr>
            <p:cNvPr id="294" name="Rectangle 123"/>
            <p:cNvSpPr>
              <a:spLocks noChangeArrowheads="1"/>
            </p:cNvSpPr>
            <p:nvPr/>
          </p:nvSpPr>
          <p:spPr bwMode="auto">
            <a:xfrm>
              <a:off x="7883525" y="5583157"/>
              <a:ext cx="18915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6%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95" name="Rectangle 124"/>
            <p:cNvSpPr>
              <a:spLocks noChangeArrowheads="1"/>
            </p:cNvSpPr>
            <p:nvPr/>
          </p:nvSpPr>
          <p:spPr bwMode="auto">
            <a:xfrm>
              <a:off x="7839035" y="5275169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19%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96" name="Rectangle 125"/>
            <p:cNvSpPr>
              <a:spLocks noChangeArrowheads="1"/>
            </p:cNvSpPr>
            <p:nvPr/>
          </p:nvSpPr>
          <p:spPr bwMode="auto">
            <a:xfrm>
              <a:off x="7831084" y="4575054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39%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97" name="Rectangle 127"/>
            <p:cNvSpPr>
              <a:spLocks noChangeArrowheads="1"/>
            </p:cNvSpPr>
            <p:nvPr/>
          </p:nvSpPr>
          <p:spPr bwMode="auto">
            <a:xfrm>
              <a:off x="7830989" y="3964319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12%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307" name="Tableau 306"/>
          <p:cNvGraphicFramePr>
            <a:graphicFrameLocks noGrp="1"/>
          </p:cNvGraphicFramePr>
          <p:nvPr/>
        </p:nvGraphicFramePr>
        <p:xfrm>
          <a:off x="7376956" y="6155141"/>
          <a:ext cx="709683" cy="194196"/>
        </p:xfrm>
        <a:graphic>
          <a:graphicData uri="http://schemas.openxmlformats.org/drawingml/2006/table">
            <a:tbl>
              <a:tblPr/>
              <a:tblGrid>
                <a:gridCol w="709683"/>
              </a:tblGrid>
              <a:tr h="1941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385 083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8" name="Groupe 307"/>
          <p:cNvGrpSpPr/>
          <p:nvPr/>
        </p:nvGrpSpPr>
        <p:grpSpPr>
          <a:xfrm>
            <a:off x="7394148" y="869434"/>
            <a:ext cx="648000" cy="2361062"/>
            <a:chOff x="7625752" y="1292521"/>
            <a:chExt cx="648000" cy="2361062"/>
          </a:xfrm>
        </p:grpSpPr>
        <p:grpSp>
          <p:nvGrpSpPr>
            <p:cNvPr id="309" name="Groupe 233"/>
            <p:cNvGrpSpPr/>
            <p:nvPr/>
          </p:nvGrpSpPr>
          <p:grpSpPr>
            <a:xfrm>
              <a:off x="7625752" y="1292521"/>
              <a:ext cx="648000" cy="2361062"/>
              <a:chOff x="7543800" y="905942"/>
              <a:chExt cx="1600200" cy="3154888"/>
            </a:xfrm>
          </p:grpSpPr>
          <p:sp>
            <p:nvSpPr>
              <p:cNvPr id="315" name="Rectangle 168"/>
              <p:cNvSpPr>
                <a:spLocks noChangeArrowheads="1"/>
              </p:cNvSpPr>
              <p:nvPr/>
            </p:nvSpPr>
            <p:spPr bwMode="auto">
              <a:xfrm>
                <a:off x="7543800" y="3030017"/>
                <a:ext cx="1600200" cy="6572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6" name="Rectangle 169"/>
              <p:cNvSpPr>
                <a:spLocks noChangeArrowheads="1"/>
              </p:cNvSpPr>
              <p:nvPr/>
            </p:nvSpPr>
            <p:spPr bwMode="auto">
              <a:xfrm>
                <a:off x="7543800" y="2353742"/>
                <a:ext cx="1600200" cy="676275"/>
              </a:xfrm>
              <a:prstGeom prst="rect">
                <a:avLst/>
              </a:prstGeom>
              <a:solidFill>
                <a:srgbClr val="CC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7" name="Rectangle 170"/>
              <p:cNvSpPr>
                <a:spLocks noChangeArrowheads="1"/>
              </p:cNvSpPr>
              <p:nvPr/>
            </p:nvSpPr>
            <p:spPr bwMode="auto">
              <a:xfrm>
                <a:off x="7543800" y="2029892"/>
                <a:ext cx="1600200" cy="3238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8" name="Rectangle 171"/>
              <p:cNvSpPr>
                <a:spLocks noChangeArrowheads="1"/>
              </p:cNvSpPr>
              <p:nvPr/>
            </p:nvSpPr>
            <p:spPr bwMode="auto">
              <a:xfrm>
                <a:off x="7543800" y="1829867"/>
                <a:ext cx="1600200" cy="200025"/>
              </a:xfrm>
              <a:prstGeom prst="rect">
                <a:avLst/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9" name="Rectangle 172"/>
              <p:cNvSpPr>
                <a:spLocks noChangeArrowheads="1"/>
              </p:cNvSpPr>
              <p:nvPr/>
            </p:nvSpPr>
            <p:spPr bwMode="auto">
              <a:xfrm>
                <a:off x="7543800" y="1458392"/>
                <a:ext cx="1600200" cy="37147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0" name="Rectangle 173"/>
              <p:cNvSpPr>
                <a:spLocks noChangeArrowheads="1"/>
              </p:cNvSpPr>
              <p:nvPr/>
            </p:nvSpPr>
            <p:spPr bwMode="auto">
              <a:xfrm>
                <a:off x="7543800" y="1439342"/>
                <a:ext cx="1600200" cy="1905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1" name="Rectangle 174"/>
              <p:cNvSpPr>
                <a:spLocks noChangeArrowheads="1"/>
              </p:cNvSpPr>
              <p:nvPr/>
            </p:nvSpPr>
            <p:spPr bwMode="auto">
              <a:xfrm>
                <a:off x="7543800" y="963092"/>
                <a:ext cx="1600200" cy="4762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2" name="Rectangle 175"/>
              <p:cNvSpPr>
                <a:spLocks noChangeArrowheads="1"/>
              </p:cNvSpPr>
              <p:nvPr/>
            </p:nvSpPr>
            <p:spPr bwMode="auto">
              <a:xfrm>
                <a:off x="7543800" y="905942"/>
                <a:ext cx="1600200" cy="57150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3" name="Rectangle 176"/>
              <p:cNvSpPr>
                <a:spLocks noChangeArrowheads="1"/>
              </p:cNvSpPr>
              <p:nvPr/>
            </p:nvSpPr>
            <p:spPr bwMode="auto">
              <a:xfrm>
                <a:off x="7543800" y="3679831"/>
                <a:ext cx="1600200" cy="380999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10" name="Groupe 235"/>
            <p:cNvGrpSpPr/>
            <p:nvPr/>
          </p:nvGrpSpPr>
          <p:grpSpPr>
            <a:xfrm>
              <a:off x="7819605" y="1385397"/>
              <a:ext cx="276329" cy="958018"/>
              <a:chOff x="7819605" y="1385397"/>
              <a:chExt cx="276329" cy="958018"/>
            </a:xfrm>
          </p:grpSpPr>
          <p:sp>
            <p:nvSpPr>
              <p:cNvPr id="311" name="Rectangle 183"/>
              <p:cNvSpPr>
                <a:spLocks noChangeArrowheads="1"/>
              </p:cNvSpPr>
              <p:nvPr/>
            </p:nvSpPr>
            <p:spPr bwMode="auto">
              <a:xfrm>
                <a:off x="7828232" y="2158749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10%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12" name="Rectangle 184"/>
              <p:cNvSpPr>
                <a:spLocks noChangeArrowheads="1"/>
              </p:cNvSpPr>
              <p:nvPr/>
            </p:nvSpPr>
            <p:spPr bwMode="auto">
              <a:xfrm>
                <a:off x="7865434" y="1957196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6%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13" name="Rectangle 185"/>
              <p:cNvSpPr>
                <a:spLocks noChangeArrowheads="1"/>
              </p:cNvSpPr>
              <p:nvPr/>
            </p:nvSpPr>
            <p:spPr bwMode="auto">
              <a:xfrm>
                <a:off x="7819605" y="1740457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12%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14" name="Rectangle 187"/>
              <p:cNvSpPr>
                <a:spLocks noChangeArrowheads="1"/>
              </p:cNvSpPr>
              <p:nvPr/>
            </p:nvSpPr>
            <p:spPr bwMode="auto">
              <a:xfrm>
                <a:off x="7819606" y="1385397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15%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</p:grpSp>
      <p:graphicFrame>
        <p:nvGraphicFramePr>
          <p:cNvPr id="324" name="Tableau 323"/>
          <p:cNvGraphicFramePr>
            <a:graphicFrameLocks noGrp="1"/>
          </p:cNvGraphicFramePr>
          <p:nvPr/>
        </p:nvGraphicFramePr>
        <p:xfrm>
          <a:off x="7322364" y="3347396"/>
          <a:ext cx="704753" cy="190500"/>
        </p:xfrm>
        <a:graphic>
          <a:graphicData uri="http://schemas.openxmlformats.org/drawingml/2006/table">
            <a:tbl>
              <a:tblPr/>
              <a:tblGrid>
                <a:gridCol w="704753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2 074 652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5" name="Rectangle 64"/>
          <p:cNvSpPr>
            <a:spLocks noChangeArrowheads="1"/>
          </p:cNvSpPr>
          <p:nvPr/>
        </p:nvSpPr>
        <p:spPr bwMode="auto">
          <a:xfrm>
            <a:off x="1845811" y="4286142"/>
            <a:ext cx="39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42%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6" name="Parenthèse fermante 325"/>
          <p:cNvSpPr/>
          <p:nvPr/>
        </p:nvSpPr>
        <p:spPr>
          <a:xfrm flipV="1">
            <a:off x="1705969" y="3398294"/>
            <a:ext cx="60785" cy="159678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7" name="Rectangle 64"/>
          <p:cNvSpPr>
            <a:spLocks noChangeArrowheads="1"/>
          </p:cNvSpPr>
          <p:nvPr/>
        </p:nvSpPr>
        <p:spPr bwMode="auto">
          <a:xfrm>
            <a:off x="3431225" y="4424894"/>
            <a:ext cx="39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22%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8" name="Parenthèse fermante 327"/>
          <p:cNvSpPr/>
          <p:nvPr/>
        </p:nvSpPr>
        <p:spPr>
          <a:xfrm>
            <a:off x="3327553" y="4151201"/>
            <a:ext cx="72000" cy="86400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9" name="Rectangle 64"/>
          <p:cNvSpPr>
            <a:spLocks noChangeArrowheads="1"/>
          </p:cNvSpPr>
          <p:nvPr/>
        </p:nvSpPr>
        <p:spPr bwMode="auto">
          <a:xfrm>
            <a:off x="5078753" y="4713777"/>
            <a:ext cx="285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9%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0" name="Parenthèse fermante 329"/>
          <p:cNvSpPr/>
          <p:nvPr/>
        </p:nvSpPr>
        <p:spPr>
          <a:xfrm>
            <a:off x="4953911" y="4685748"/>
            <a:ext cx="72000" cy="32400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1" name="Rectangle 64"/>
          <p:cNvSpPr>
            <a:spLocks noChangeArrowheads="1"/>
          </p:cNvSpPr>
          <p:nvPr/>
        </p:nvSpPr>
        <p:spPr bwMode="auto">
          <a:xfrm>
            <a:off x="1752551" y="3019167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(22%)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2" name="Rectangle 64"/>
          <p:cNvSpPr>
            <a:spLocks noChangeArrowheads="1"/>
          </p:cNvSpPr>
          <p:nvPr/>
        </p:nvSpPr>
        <p:spPr bwMode="auto">
          <a:xfrm>
            <a:off x="1713883" y="216163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(30%)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3" name="Rectangle 64"/>
          <p:cNvSpPr>
            <a:spLocks noChangeArrowheads="1"/>
          </p:cNvSpPr>
          <p:nvPr/>
        </p:nvSpPr>
        <p:spPr bwMode="auto">
          <a:xfrm>
            <a:off x="1713882" y="1451949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(23%)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4" name="Rectangle 64"/>
          <p:cNvSpPr>
            <a:spLocks noChangeArrowheads="1"/>
          </p:cNvSpPr>
          <p:nvPr/>
        </p:nvSpPr>
        <p:spPr bwMode="auto">
          <a:xfrm>
            <a:off x="3351614" y="3717482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(22%)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5" name="Rectangle 64"/>
          <p:cNvSpPr>
            <a:spLocks noChangeArrowheads="1"/>
          </p:cNvSpPr>
          <p:nvPr/>
        </p:nvSpPr>
        <p:spPr bwMode="auto">
          <a:xfrm>
            <a:off x="3365262" y="229811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(35%)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6" name="Rectangle 64"/>
          <p:cNvSpPr>
            <a:spLocks noChangeArrowheads="1"/>
          </p:cNvSpPr>
          <p:nvPr/>
        </p:nvSpPr>
        <p:spPr bwMode="auto">
          <a:xfrm>
            <a:off x="3365262" y="1288181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(12%)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7" name="Rectangle 64"/>
          <p:cNvSpPr>
            <a:spLocks noChangeArrowheads="1"/>
          </p:cNvSpPr>
          <p:nvPr/>
        </p:nvSpPr>
        <p:spPr bwMode="auto">
          <a:xfrm>
            <a:off x="4962049" y="414056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(26%)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8" name="Rectangle 64"/>
          <p:cNvSpPr>
            <a:spLocks noChangeArrowheads="1"/>
          </p:cNvSpPr>
          <p:nvPr/>
        </p:nvSpPr>
        <p:spPr bwMode="auto">
          <a:xfrm>
            <a:off x="4975697" y="2475537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(29%)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9" name="Rectangle 64"/>
          <p:cNvSpPr>
            <a:spLocks noChangeArrowheads="1"/>
          </p:cNvSpPr>
          <p:nvPr/>
        </p:nvSpPr>
        <p:spPr bwMode="auto">
          <a:xfrm>
            <a:off x="4989345" y="3348994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(20%)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0" name="Rectangle 64"/>
          <p:cNvSpPr>
            <a:spLocks noChangeArrowheads="1"/>
          </p:cNvSpPr>
          <p:nvPr/>
        </p:nvSpPr>
        <p:spPr bwMode="auto">
          <a:xfrm>
            <a:off x="4975697" y="1451956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(20%)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1" name="Rectangle 64"/>
          <p:cNvSpPr>
            <a:spLocks noChangeArrowheads="1"/>
          </p:cNvSpPr>
          <p:nvPr/>
        </p:nvSpPr>
        <p:spPr bwMode="auto">
          <a:xfrm>
            <a:off x="8212832" y="2410372"/>
            <a:ext cx="35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54%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2" name="Parenthèse fermante 341"/>
          <p:cNvSpPr/>
          <p:nvPr/>
        </p:nvSpPr>
        <p:spPr>
          <a:xfrm>
            <a:off x="8060598" y="1951630"/>
            <a:ext cx="94279" cy="1301933"/>
          </a:xfrm>
          <a:prstGeom prst="righ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3" name="Rectangle 64"/>
          <p:cNvSpPr>
            <a:spLocks noChangeArrowheads="1"/>
          </p:cNvSpPr>
          <p:nvPr/>
        </p:nvSpPr>
        <p:spPr bwMode="auto">
          <a:xfrm>
            <a:off x="8196699" y="5696202"/>
            <a:ext cx="35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21%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4" name="Parenthèse fermante 343"/>
          <p:cNvSpPr/>
          <p:nvPr/>
        </p:nvSpPr>
        <p:spPr>
          <a:xfrm>
            <a:off x="8050496" y="5626370"/>
            <a:ext cx="104382" cy="419588"/>
          </a:xfrm>
          <a:prstGeom prst="righ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5" name="Rectangle 64"/>
          <p:cNvSpPr>
            <a:spLocks noChangeArrowheads="1"/>
          </p:cNvSpPr>
          <p:nvPr/>
        </p:nvSpPr>
        <p:spPr bwMode="auto">
          <a:xfrm>
            <a:off x="8114283" y="1320604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(25%)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6" name="Rectangle 64"/>
          <p:cNvSpPr>
            <a:spLocks noChangeArrowheads="1"/>
          </p:cNvSpPr>
          <p:nvPr/>
        </p:nvSpPr>
        <p:spPr bwMode="auto">
          <a:xfrm>
            <a:off x="8107194" y="973275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(32%)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7" name="Rectangle 64"/>
          <p:cNvSpPr>
            <a:spLocks noChangeArrowheads="1"/>
          </p:cNvSpPr>
          <p:nvPr/>
        </p:nvSpPr>
        <p:spPr bwMode="auto">
          <a:xfrm>
            <a:off x="8085930" y="4428547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(47%)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" name="Rectangle 64"/>
          <p:cNvSpPr>
            <a:spLocks noChangeArrowheads="1"/>
          </p:cNvSpPr>
          <p:nvPr/>
        </p:nvSpPr>
        <p:spPr bwMode="auto">
          <a:xfrm>
            <a:off x="8078841" y="3804760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(15%)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349" name="Groupe 348"/>
          <p:cNvGrpSpPr/>
          <p:nvPr/>
        </p:nvGrpSpPr>
        <p:grpSpPr>
          <a:xfrm>
            <a:off x="0" y="5868537"/>
            <a:ext cx="1910686" cy="989463"/>
            <a:chOff x="-1705970" y="5868537"/>
            <a:chExt cx="1910686" cy="989463"/>
          </a:xfrm>
        </p:grpSpPr>
        <p:pic>
          <p:nvPicPr>
            <p:cNvPr id="350" name="Picture 100"/>
            <p:cNvPicPr>
              <a:picLocks noChangeAspect="1" noChangeArrowheads="1"/>
            </p:cNvPicPr>
            <p:nvPr/>
          </p:nvPicPr>
          <p:blipFill>
            <a:blip r:embed="rId2" cstate="print"/>
            <a:srcRect l="74025" t="66618" r="1734" b="19212"/>
            <a:stretch>
              <a:fillRect/>
            </a:stretch>
          </p:blipFill>
          <p:spPr bwMode="auto">
            <a:xfrm>
              <a:off x="-1705970" y="5868537"/>
              <a:ext cx="1907725" cy="66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1" name="Picture 100"/>
            <p:cNvPicPr>
              <a:picLocks noChangeAspect="1" noChangeArrowheads="1"/>
            </p:cNvPicPr>
            <p:nvPr/>
          </p:nvPicPr>
          <p:blipFill>
            <a:blip r:embed="rId2" cstate="print"/>
            <a:srcRect l="74025" t="19146" r="1733" b="73190"/>
            <a:stretch>
              <a:fillRect/>
            </a:stretch>
          </p:blipFill>
          <p:spPr bwMode="auto">
            <a:xfrm>
              <a:off x="-1703009" y="6496335"/>
              <a:ext cx="1907725" cy="3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2" name="Picture 100"/>
          <p:cNvPicPr>
            <a:picLocks noChangeAspect="1" noChangeArrowheads="1"/>
          </p:cNvPicPr>
          <p:nvPr/>
        </p:nvPicPr>
        <p:blipFill>
          <a:blip r:embed="rId2" cstate="print"/>
          <a:srcRect l="74025" t="46474" r="1734" b="33803"/>
          <a:stretch>
            <a:fillRect/>
          </a:stretch>
        </p:blipFill>
        <p:spPr bwMode="auto">
          <a:xfrm>
            <a:off x="1460303" y="5916305"/>
            <a:ext cx="1930118" cy="94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3" name="Picture 100"/>
          <p:cNvPicPr>
            <a:picLocks noChangeAspect="1" noChangeArrowheads="1"/>
          </p:cNvPicPr>
          <p:nvPr/>
        </p:nvPicPr>
        <p:blipFill>
          <a:blip r:embed="rId2" cstate="print"/>
          <a:srcRect l="74025" t="25034" r="1734" b="53646"/>
          <a:stretch>
            <a:fillRect/>
          </a:stretch>
        </p:blipFill>
        <p:spPr bwMode="auto">
          <a:xfrm>
            <a:off x="3125337" y="5854890"/>
            <a:ext cx="1901938" cy="100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4" name="ZoneTexte 353"/>
          <p:cNvSpPr txBox="1"/>
          <p:nvPr/>
        </p:nvSpPr>
        <p:spPr>
          <a:xfrm>
            <a:off x="130629" y="6937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+mj-lt"/>
              </a:rPr>
              <a:t>Source : BDNI Normabev 2011 – traitement Institut de l’élevage</a:t>
            </a:r>
            <a:endParaRPr lang="fr-FR" sz="1400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7620000" cy="476672"/>
          </a:xfrm>
        </p:spPr>
        <p:txBody>
          <a:bodyPr/>
          <a:lstStyle/>
          <a:p>
            <a:r>
              <a:rPr lang="fr-FR" sz="1800" b="1" dirty="0" smtClean="0"/>
              <a:t>Le calendrier</a:t>
            </a:r>
            <a:endParaRPr lang="fr-FR" sz="18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08221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179512" y="47667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932040" y="1700808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940152" y="2780928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732240" y="3789040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e 20"/>
          <p:cNvGrpSpPr/>
          <p:nvPr/>
        </p:nvGrpSpPr>
        <p:grpSpPr>
          <a:xfrm>
            <a:off x="1403648" y="2204864"/>
            <a:ext cx="6408712" cy="2232248"/>
            <a:chOff x="1331640" y="2516178"/>
            <a:chExt cx="6408712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2873025" y="3101534"/>
              <a:ext cx="3397983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Du contexte… aux enjeux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Réunion du 15 mars 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2013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5" descr="ministe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204" y="5140104"/>
            <a:ext cx="693277" cy="7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logo-region-auverg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0281" y="5185238"/>
            <a:ext cx="1134091" cy="6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logo_cmjn_300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085184"/>
            <a:ext cx="559274" cy="7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logolaregion" descr="Logo La Région Languedoc Roussill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6352" y="5266134"/>
            <a:ext cx="885184" cy="4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SCENARIO CHOISI</a:t>
            </a:r>
            <a:r>
              <a:rPr lang="fr-FR" dirty="0" smtClean="0"/>
              <a:t>: A L’EPREUVE DES REALITES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70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548680"/>
          </a:xfrm>
        </p:spPr>
        <p:txBody>
          <a:bodyPr/>
          <a:lstStyle/>
          <a:p>
            <a:r>
              <a:rPr lang="fr-FR" sz="2000" dirty="0" smtClean="0"/>
              <a:t>Les scénarii – Rappel des conclusions précédentes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548680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436096" y="1700808"/>
            <a:ext cx="14678" cy="15055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572000" y="2420888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44008" y="1268760"/>
            <a:ext cx="1584176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 laisser aller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44008" y="3284984"/>
            <a:ext cx="1584176" cy="307777"/>
          </a:xfrm>
          <a:prstGeom prst="rect">
            <a:avLst/>
          </a:prstGeom>
          <a:noFill/>
          <a:ln>
            <a:solidFill>
              <a:srgbClr val="0000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 productif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516216" y="2204864"/>
            <a:ext cx="1584176" cy="307777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Lait =&gt; viande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915816" y="2204864"/>
            <a:ext cx="1584176" cy="307777"/>
          </a:xfrm>
          <a:prstGeom prst="rect">
            <a:avLst/>
          </a:prstGeom>
          <a:noFill/>
          <a:ln>
            <a:solidFill>
              <a:srgbClr val="1F971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« Végétalisation »</a:t>
            </a:r>
            <a:endParaRPr lang="fr-FR" sz="1400" dirty="0"/>
          </a:p>
        </p:txBody>
      </p:sp>
      <p:grpSp>
        <p:nvGrpSpPr>
          <p:cNvPr id="3" name="Groupe 33"/>
          <p:cNvGrpSpPr/>
          <p:nvPr/>
        </p:nvGrpSpPr>
        <p:grpSpPr>
          <a:xfrm>
            <a:off x="2627784" y="1052736"/>
            <a:ext cx="432048" cy="432048"/>
            <a:chOff x="467544" y="908720"/>
            <a:chExt cx="432048" cy="432048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611560" y="908720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67544" y="98072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5"/>
          <p:cNvGrpSpPr/>
          <p:nvPr/>
        </p:nvGrpSpPr>
        <p:grpSpPr>
          <a:xfrm rot="10800000">
            <a:off x="7812360" y="3212976"/>
            <a:ext cx="432048" cy="432048"/>
            <a:chOff x="467544" y="908720"/>
            <a:chExt cx="432048" cy="43204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611560" y="908720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67544" y="98072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179512" y="764704"/>
            <a:ext cx="2232248" cy="22929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/>
              <a:t>Les critères induisant des scénarii :</a:t>
            </a:r>
          </a:p>
          <a:p>
            <a:endParaRPr lang="fr-FR" sz="1300" dirty="0" smtClean="0"/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La PAC 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Potentialité agricole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Nombre d’exploitation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Offre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fr-FR" sz="1300" dirty="0" smtClean="0"/>
              <a:t>Demande consommateur et citoyenne 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Stratégie filière</a:t>
            </a:r>
          </a:p>
          <a:p>
            <a:endParaRPr lang="fr-FR" sz="1300" dirty="0"/>
          </a:p>
        </p:txBody>
      </p:sp>
      <p:pic>
        <p:nvPicPr>
          <p:cNvPr id="155650" name="Picture 2" descr="http://www.avecsaintleonard.com/wp-content/uploads/2012/01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1440160" cy="1080120"/>
          </a:xfrm>
          <a:prstGeom prst="rect">
            <a:avLst/>
          </a:prstGeom>
          <a:noFill/>
        </p:spPr>
      </p:pic>
      <p:pic>
        <p:nvPicPr>
          <p:cNvPr id="155652" name="Picture 4" descr="http://www.somme-tourisme.org/var/picardie/storage/images/media/cdt-somme/images/questionnaire-clef-verte/75889-1-fre-FR/Questionnaire-Clef-Verte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1152128" cy="864096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539552" y="4941168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fr-FR" sz="1400" dirty="0" smtClean="0"/>
              <a:t>Des scénarii opposés 2 à 2 pour des raisons de « simplification » mais qui dans la pratique peuvent très bien </a:t>
            </a:r>
            <a:r>
              <a:rPr lang="fr-FR" sz="1400" dirty="0" smtClean="0">
                <a:solidFill>
                  <a:srgbClr val="FF0000"/>
                </a:solidFill>
              </a:rPr>
              <a:t>CO-EXISTER</a:t>
            </a:r>
            <a:r>
              <a:rPr lang="fr-FR" sz="1400" dirty="0" smtClean="0"/>
              <a:t> </a:t>
            </a:r>
          </a:p>
          <a:p>
            <a:pPr marL="177800" indent="-177800" algn="just"/>
            <a:endParaRPr lang="fr-FR" sz="700" dirty="0" smtClean="0">
              <a:solidFill>
                <a:srgbClr val="FF0000"/>
              </a:solidFill>
            </a:endParaRPr>
          </a:p>
          <a:p>
            <a:pPr marL="355600" indent="-177800" algn="just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FF0000"/>
                </a:solidFill>
              </a:rPr>
              <a:t>selon les capacités d’adaptation par secteurs,</a:t>
            </a:r>
          </a:p>
          <a:p>
            <a:pPr marL="355600" indent="-177800" algn="just">
              <a:buFont typeface="Wingdings" pitchFamily="2" charset="2"/>
              <a:buChar char="ü"/>
            </a:pPr>
            <a:endParaRPr lang="fr-FR" sz="700" dirty="0" smtClean="0">
              <a:solidFill>
                <a:srgbClr val="FF0000"/>
              </a:solidFill>
            </a:endParaRPr>
          </a:p>
          <a:p>
            <a:pPr marL="355600" indent="-177800" algn="just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FF0000"/>
                </a:solidFill>
              </a:rPr>
              <a:t>et en fonction des potentiels territoriaux (ressources</a:t>
            </a:r>
            <a:r>
              <a:rPr lang="fr-FR" sz="1400" u="sng" dirty="0" smtClean="0">
                <a:solidFill>
                  <a:srgbClr val="FF0000"/>
                </a:solidFill>
              </a:rPr>
              <a:t> et </a:t>
            </a:r>
            <a:r>
              <a:rPr lang="fr-FR" sz="1400" dirty="0" smtClean="0">
                <a:solidFill>
                  <a:srgbClr val="FF0000"/>
                </a:solidFill>
              </a:rPr>
              <a:t>acteurs) !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43808" y="76470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Rappel de la démarche des scénarii</a:t>
            </a:r>
            <a:endParaRPr lang="fr-FR" sz="12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23528" y="45811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211960" y="46531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123728" y="4221088"/>
            <a:ext cx="46805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Résultats des travaux en ateliers précédents</a:t>
            </a:r>
            <a:endParaRPr lang="fr-FR" sz="1300" b="1" dirty="0"/>
          </a:p>
        </p:txBody>
      </p:sp>
      <p:sp>
        <p:nvSpPr>
          <p:cNvPr id="39" name="ZoneTexte 38"/>
          <p:cNvSpPr txBox="1"/>
          <p:nvPr/>
        </p:nvSpPr>
        <p:spPr>
          <a:xfrm rot="19887963">
            <a:off x="5742765" y="3311320"/>
            <a:ext cx="175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1F9719"/>
                </a:solidFill>
              </a:rPr>
              <a:t>Peu probable mais souhaitable</a:t>
            </a:r>
            <a:endParaRPr lang="fr-FR" sz="1400" i="1" dirty="0">
              <a:solidFill>
                <a:srgbClr val="1F9719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3</a:t>
            </a:r>
          </a:p>
          <a:p>
            <a:pPr algn="ctr"/>
            <a:endParaRPr lang="fr-FR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39552" y="6145559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fr-FR" sz="1400" dirty="0" smtClean="0"/>
              <a:t>Un scénario « volontaire » qui doit être travaillé sauf si on veut rester sur des évolutions subies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4D1D-B4D9-4C46-8794-9BC0647D651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6438900"/>
            <a:ext cx="2908300" cy="4191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Scénarios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1"/>
          <a:ext cx="9144000" cy="699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55"/>
                <a:gridCol w="1778867"/>
                <a:gridCol w="2051678"/>
                <a:gridCol w="1880554"/>
                <a:gridCol w="1700846"/>
              </a:tblGrid>
              <a:tr h="67534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tendanciel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productif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végétalisation</a:t>
                      </a:r>
                      <a:endParaRPr lang="fr-FR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lait </a:t>
                      </a:r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sym typeface="Wingdings" pitchFamily="2" charset="2"/>
                        </a:rPr>
                        <a:t> viande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=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-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=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 car reconversion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+ filières qualité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++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Timide,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regroupements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Spécialisation maigre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66645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herbagers extensifs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herbagers extensifs,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-- zones intermédiaires</a:t>
                      </a:r>
                      <a:endParaRPr lang="fr-FR" sz="200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conversions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--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rot="16200000" flipH="1">
            <a:off x="2537460" y="166878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6200000" flipH="1">
            <a:off x="6256020" y="172974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6499860" y="169926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6286500" y="401574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6545580" y="397002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91880" y="0"/>
            <a:ext cx="2088232" cy="7029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08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4D1D-B4D9-4C46-8794-9BC0647D651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6438900"/>
            <a:ext cx="2908300" cy="4191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Scénarios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57722"/>
              </p:ext>
            </p:extLst>
          </p:nvPr>
        </p:nvGraphicFramePr>
        <p:xfrm>
          <a:off x="35496" y="49277"/>
          <a:ext cx="5724127" cy="682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49580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4499992" y="836712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99992" y="1556792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99992" y="230416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499992" y="3024248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067944" y="3717032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846384" y="4049776"/>
            <a:ext cx="576064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99992" y="5085184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499992" y="6250960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829675" y="2001614"/>
            <a:ext cx="256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De plus,</a:t>
            </a:r>
          </a:p>
          <a:p>
            <a:pPr algn="ctr"/>
            <a:r>
              <a:rPr lang="fr-FR" dirty="0" smtClean="0"/>
              <a:t>2 optiques apparemment</a:t>
            </a:r>
          </a:p>
          <a:p>
            <a:pPr algn="ctr"/>
            <a:r>
              <a:rPr lang="fr-FR" dirty="0" smtClean="0"/>
              <a:t>inconciliables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6876256" y="302424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760012" y="3630502"/>
            <a:ext cx="27650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Demande des producteurs:</a:t>
            </a:r>
          </a:p>
          <a:p>
            <a:pPr algn="ctr"/>
            <a:r>
              <a:rPr lang="fr-FR" dirty="0" smtClean="0"/>
              <a:t>L’aval doit </a:t>
            </a:r>
            <a:r>
              <a:rPr lang="fr-FR" u="sng" dirty="0" smtClean="0"/>
              <a:t>mieux valoriser</a:t>
            </a:r>
            <a:endParaRPr lang="fr-FR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5776907" y="5025660"/>
            <a:ext cx="273126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Demande de l’aval:</a:t>
            </a:r>
          </a:p>
          <a:p>
            <a:pPr algn="ctr"/>
            <a:r>
              <a:rPr lang="fr-FR" dirty="0" smtClean="0"/>
              <a:t>Face à des signaux prix négatifs du marché, volonté de trouver des </a:t>
            </a:r>
            <a:r>
              <a:rPr lang="fr-FR" u="sng" dirty="0" smtClean="0"/>
              <a:t>animaux moins cher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6933359" y="435968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≠</a:t>
            </a:r>
            <a:endParaRPr lang="fr-FR" sz="3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961243" y="236547"/>
            <a:ext cx="23625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offre sous tension alors que les marchés donnent des signes de faiblesses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00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1188</TotalTime>
  <Words>1685</Words>
  <Application>Microsoft Office PowerPoint</Application>
  <PresentationFormat>Affichage à l'écran (4:3)</PresentationFormat>
  <Paragraphs>527</Paragraphs>
  <Slides>34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Contiguïté</vt:lpstr>
      <vt:lpstr>Présentation PowerPoint</vt:lpstr>
      <vt:lpstr>SOMMAIRE</vt:lpstr>
      <vt:lpstr>Présentation PowerPoint</vt:lpstr>
      <vt:lpstr>Le calendrier</vt:lpstr>
      <vt:lpstr>Présentation PowerPoint</vt:lpstr>
      <vt:lpstr>SCENARIO CHOISI: A L’EPREUVE DES REALITES</vt:lpstr>
      <vt:lpstr>Les scénarii – Rappel des conclusions précédentes</vt:lpstr>
      <vt:lpstr>Présentation PowerPoint</vt:lpstr>
      <vt:lpstr>Présentation PowerPoint</vt:lpstr>
      <vt:lpstr>Potentiel de production: s’ADAPTER, avec des enjeux contradictoires </vt:lpstr>
      <vt:lpstr>La production: le renouvellement des exploitations</vt:lpstr>
      <vt:lpstr>La production: les performances technico-économiques</vt:lpstr>
      <vt:lpstr>La production: le type de production</vt:lpstr>
      <vt:lpstr>Les enjeux retenus pour lesquels il existe un effet levier et les objectifs à travailler en sous-groupe</vt:lpstr>
      <vt:lpstr>Les marches: PRODUIRE OK, MAIS POUR QUELLE DEMANDE?  QUELS ATOUTS DE LA ZONE  CHAROLAISE?</vt:lpstr>
      <vt:lpstr>Les débouchés actuels</vt:lpstr>
      <vt:lpstr>Les débouchés actuels pour le maigres: approches</vt:lpstr>
      <vt:lpstr>Les débouchés actuels pour les animaux finis approches</vt:lpstr>
      <vt:lpstr>Enjeux par débouchés: à valider</vt:lpstr>
      <vt:lpstr>Les enjeux retenus pour lesquels il existe un effet levier et les objectifs à travailler en sous-groupe</vt:lpstr>
      <vt:lpstr>LA TRANSFORMATION: DES CAPACITES INDUSTRIELLES FORTES</vt:lpstr>
      <vt:lpstr>Les outils de transformation</vt:lpstr>
      <vt:lpstr>Les outils de transformation : les flux</vt:lpstr>
      <vt:lpstr>Les outils de transformation : les flux</vt:lpstr>
      <vt:lpstr>Les outils de transformation : les flux</vt:lpstr>
      <vt:lpstr>Les outils de transformation : les flux</vt:lpstr>
      <vt:lpstr>Les enjeux retenus pour lesquels il existe un effet levier et les objectifs à travailler en sous-groupe</vt:lpstr>
      <vt:lpstr>Présentation PowerPoint</vt:lpstr>
      <vt:lpstr>Perspectives marchés 2012-2013 (source FAM)</vt:lpstr>
      <vt:lpstr>Perspectives marchés 2012-2013 (source FAM)</vt:lpstr>
      <vt:lpstr>Perspectives marchés 2012-2013 (source FAM)</vt:lpstr>
      <vt:lpstr>Perspectives marchés 2012-2013 (source FAM)</vt:lpstr>
      <vt:lpstr>Présentation PowerPoint</vt:lpstr>
      <vt:lpstr>Composition des viandes finies (année 2011)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Visioconférence</dc:title>
  <dc:creator>Olivia MEIFFREN</dc:creator>
  <cp:lastModifiedBy>Bertrand OUDIN</cp:lastModifiedBy>
  <cp:revision>859</cp:revision>
  <cp:lastPrinted>2012-01-12T13:27:20Z</cp:lastPrinted>
  <dcterms:created xsi:type="dcterms:W3CDTF">2011-12-20T08:37:37Z</dcterms:created>
  <dcterms:modified xsi:type="dcterms:W3CDTF">2013-05-17T15:14:08Z</dcterms:modified>
</cp:coreProperties>
</file>